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286" r:id="rId5"/>
    <p:sldId id="288" r:id="rId6"/>
    <p:sldId id="294" r:id="rId7"/>
    <p:sldId id="289" r:id="rId8"/>
    <p:sldId id="293" r:id="rId9"/>
    <p:sldId id="295" r:id="rId10"/>
    <p:sldId id="290" r:id="rId11"/>
    <p:sldId id="291" r:id="rId12"/>
    <p:sldId id="292" r:id="rId13"/>
    <p:sldId id="285" r:id="rId14"/>
    <p:sldId id="278" r:id="rId15"/>
    <p:sldId id="267" r:id="rId16"/>
  </p:sldIdLst>
  <p:sldSz cx="10693400" cy="7562850"/>
  <p:notesSz cx="9866313" cy="67357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rlene Theophile" initials="CT" lastIdx="3" clrIdx="0">
    <p:extLst>
      <p:ext uri="{19B8F6BF-5375-455C-9EA6-DF929625EA0E}">
        <p15:presenceInfo xmlns:p15="http://schemas.microsoft.com/office/powerpoint/2012/main" userId="S::charlene.theophile@thinkforward.org.uk::2c838b56-7afc-4e42-bb40-282f55a1c843" providerId="AD"/>
      </p:ext>
    </p:extLst>
  </p:cmAuthor>
  <p:cmAuthor id="2" name="Clare Doran" initials="CD" lastIdx="4" clrIdx="1">
    <p:extLst>
      <p:ext uri="{19B8F6BF-5375-455C-9EA6-DF929625EA0E}">
        <p15:presenceInfo xmlns:p15="http://schemas.microsoft.com/office/powerpoint/2012/main" userId="S::clare.doran@thinkforward.org.uk::2e93afd4-a065-4e82-b00e-c296709e1d54" providerId="AD"/>
      </p:ext>
    </p:extLst>
  </p:cmAuthor>
  <p:cmAuthor id="3" name="Clare Finnigan" initials="CF" lastIdx="2" clrIdx="2">
    <p:extLst>
      <p:ext uri="{19B8F6BF-5375-455C-9EA6-DF929625EA0E}">
        <p15:presenceInfo xmlns:p15="http://schemas.microsoft.com/office/powerpoint/2012/main" userId="S::clare.finnigan@thinkforward.org.uk::ef4f7087-3a58-4cd6-a8dd-825588f18bd6" providerId="AD"/>
      </p:ext>
    </p:extLst>
  </p:cmAuthor>
  <p:cmAuthor id="4" name="Charlene Theophile" initials="CT [2]" lastIdx="2" clrIdx="3">
    <p:extLst>
      <p:ext uri="{19B8F6BF-5375-455C-9EA6-DF929625EA0E}">
        <p15:presenceInfo xmlns:p15="http://schemas.microsoft.com/office/powerpoint/2012/main" userId="S-1-12-1-746818390-1312979708-791167163-113722197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538" autoAdjust="0"/>
  </p:normalViewPr>
  <p:slideViewPr>
    <p:cSldViewPr snapToGrid="0">
      <p:cViewPr varScale="1">
        <p:scale>
          <a:sx n="49" d="100"/>
          <a:sy n="49" d="100"/>
        </p:scale>
        <p:origin x="1540" y="56"/>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lla Nicholson" userId="c2a7f6f0-7659-4d9e-b170-df02fdddb7dc" providerId="ADAL" clId="{D39C9273-D69F-417B-B844-994BC1F9CFEE}"/>
    <pc:docChg chg="custSel modSld">
      <pc:chgData name="Stella Nicholson" userId="c2a7f6f0-7659-4d9e-b170-df02fdddb7dc" providerId="ADAL" clId="{D39C9273-D69F-417B-B844-994BC1F9CFEE}" dt="2026-10-22T10:11:34.511" v="429" actId="20577"/>
      <pc:docMkLst>
        <pc:docMk/>
      </pc:docMkLst>
      <pc:sldChg chg="modSp mod">
        <pc:chgData name="Stella Nicholson" userId="c2a7f6f0-7659-4d9e-b170-df02fdddb7dc" providerId="ADAL" clId="{D39C9273-D69F-417B-B844-994BC1F9CFEE}" dt="2026-10-22T10:11:34.511" v="429" actId="20577"/>
        <pc:sldMkLst>
          <pc:docMk/>
          <pc:sldMk cId="430954360" sldId="278"/>
        </pc:sldMkLst>
        <pc:spChg chg="mod">
          <ac:chgData name="Stella Nicholson" userId="c2a7f6f0-7659-4d9e-b170-df02fdddb7dc" providerId="ADAL" clId="{D39C9273-D69F-417B-B844-994BC1F9CFEE}" dt="2026-10-22T10:11:34.511" v="429" actId="20577"/>
          <ac:spMkLst>
            <pc:docMk/>
            <pc:sldMk cId="430954360" sldId="278"/>
            <ac:spMk id="6" creationId="{2246601F-BD92-4634-9972-6E2E843F96FE}"/>
          </ac:spMkLst>
        </pc:spChg>
      </pc:sldChg>
      <pc:sldChg chg="modSp mod">
        <pc:chgData name="Stella Nicholson" userId="c2a7f6f0-7659-4d9e-b170-df02fdddb7dc" providerId="ADAL" clId="{D39C9273-D69F-417B-B844-994BC1F9CFEE}" dt="2026-10-22T10:09:17.857" v="426" actId="20577"/>
        <pc:sldMkLst>
          <pc:docMk/>
          <pc:sldMk cId="647801598" sldId="292"/>
        </pc:sldMkLst>
        <pc:spChg chg="mod">
          <ac:chgData name="Stella Nicholson" userId="c2a7f6f0-7659-4d9e-b170-df02fdddb7dc" providerId="ADAL" clId="{D39C9273-D69F-417B-B844-994BC1F9CFEE}" dt="2026-10-22T10:09:17.857" v="426" actId="20577"/>
          <ac:spMkLst>
            <pc:docMk/>
            <pc:sldMk cId="647801598" sldId="292"/>
            <ac:spMk id="2" creationId="{7599602F-BAFF-BDA7-4E21-4A4EE6E14CD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275500" cy="337920"/>
          </a:xfrm>
          <a:prstGeom prst="rect">
            <a:avLst/>
          </a:prstGeom>
        </p:spPr>
        <p:txBody>
          <a:bodyPr vert="horz" lIns="83146" tIns="41573" rIns="83146" bIns="41573" rtlCol="0"/>
          <a:lstStyle>
            <a:lvl1pPr algn="l">
              <a:defRPr sz="1100"/>
            </a:lvl1pPr>
          </a:lstStyle>
          <a:p>
            <a:endParaRPr lang="en-GB"/>
          </a:p>
        </p:txBody>
      </p:sp>
      <p:sp>
        <p:nvSpPr>
          <p:cNvPr id="3" name="Date Placeholder 2"/>
          <p:cNvSpPr>
            <a:spLocks noGrp="1"/>
          </p:cNvSpPr>
          <p:nvPr>
            <p:ph type="dt" idx="1"/>
          </p:nvPr>
        </p:nvSpPr>
        <p:spPr>
          <a:xfrm>
            <a:off x="5589349" y="0"/>
            <a:ext cx="4274035" cy="337920"/>
          </a:xfrm>
          <a:prstGeom prst="rect">
            <a:avLst/>
          </a:prstGeom>
        </p:spPr>
        <p:txBody>
          <a:bodyPr vert="horz" lIns="83146" tIns="41573" rIns="83146" bIns="41573" rtlCol="0"/>
          <a:lstStyle>
            <a:lvl1pPr algn="r">
              <a:defRPr sz="1100"/>
            </a:lvl1pPr>
          </a:lstStyle>
          <a:p>
            <a:fld id="{F0A2D981-7CD4-492D-B01C-178F044D109E}" type="datetimeFigureOut">
              <a:rPr lang="en-GB" smtClean="0"/>
              <a:t>22/10/2026</a:t>
            </a:fld>
            <a:endParaRPr lang="en-GB"/>
          </a:p>
        </p:txBody>
      </p:sp>
      <p:sp>
        <p:nvSpPr>
          <p:cNvPr id="4" name="Slide Image Placeholder 3"/>
          <p:cNvSpPr>
            <a:spLocks noGrp="1" noRot="1" noChangeAspect="1"/>
          </p:cNvSpPr>
          <p:nvPr>
            <p:ph type="sldImg" idx="2"/>
          </p:nvPr>
        </p:nvSpPr>
        <p:spPr>
          <a:xfrm>
            <a:off x="3327400" y="842963"/>
            <a:ext cx="3211513" cy="2271712"/>
          </a:xfrm>
          <a:prstGeom prst="rect">
            <a:avLst/>
          </a:prstGeom>
          <a:noFill/>
          <a:ln w="12700">
            <a:solidFill>
              <a:prstClr val="black"/>
            </a:solidFill>
          </a:ln>
        </p:spPr>
        <p:txBody>
          <a:bodyPr vert="horz" lIns="83146" tIns="41573" rIns="83146" bIns="41573" rtlCol="0" anchor="ctr"/>
          <a:lstStyle/>
          <a:p>
            <a:endParaRPr lang="en-GB"/>
          </a:p>
        </p:txBody>
      </p:sp>
      <p:sp>
        <p:nvSpPr>
          <p:cNvPr id="5" name="Notes Placeholder 4"/>
          <p:cNvSpPr>
            <a:spLocks noGrp="1"/>
          </p:cNvSpPr>
          <p:nvPr>
            <p:ph type="body" sz="quarter" idx="3"/>
          </p:nvPr>
        </p:nvSpPr>
        <p:spPr>
          <a:xfrm>
            <a:off x="987217" y="3242046"/>
            <a:ext cx="7891879" cy="2652454"/>
          </a:xfrm>
          <a:prstGeom prst="rect">
            <a:avLst/>
          </a:prstGeom>
        </p:spPr>
        <p:txBody>
          <a:bodyPr vert="horz" lIns="83146" tIns="41573" rIns="83146" bIns="4157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6397844"/>
            <a:ext cx="4275500" cy="337919"/>
          </a:xfrm>
          <a:prstGeom prst="rect">
            <a:avLst/>
          </a:prstGeom>
        </p:spPr>
        <p:txBody>
          <a:bodyPr vert="horz" lIns="83146" tIns="41573" rIns="83146" bIns="41573" rtlCol="0" anchor="b"/>
          <a:lstStyle>
            <a:lvl1pPr algn="l">
              <a:defRPr sz="1100"/>
            </a:lvl1pPr>
          </a:lstStyle>
          <a:p>
            <a:endParaRPr lang="en-GB"/>
          </a:p>
        </p:txBody>
      </p:sp>
      <p:sp>
        <p:nvSpPr>
          <p:cNvPr id="7" name="Slide Number Placeholder 6"/>
          <p:cNvSpPr>
            <a:spLocks noGrp="1"/>
          </p:cNvSpPr>
          <p:nvPr>
            <p:ph type="sldNum" sz="quarter" idx="5"/>
          </p:nvPr>
        </p:nvSpPr>
        <p:spPr>
          <a:xfrm>
            <a:off x="5589349" y="6397844"/>
            <a:ext cx="4274035" cy="337919"/>
          </a:xfrm>
          <a:prstGeom prst="rect">
            <a:avLst/>
          </a:prstGeom>
        </p:spPr>
        <p:txBody>
          <a:bodyPr vert="horz" lIns="83146" tIns="41573" rIns="83146" bIns="41573" rtlCol="0" anchor="b"/>
          <a:lstStyle>
            <a:lvl1pPr algn="r">
              <a:defRPr sz="1100"/>
            </a:lvl1pPr>
          </a:lstStyle>
          <a:p>
            <a:fld id="{EC2EC15D-D3A5-4E58-A690-E51C2727F7C6}" type="slidenum">
              <a:rPr lang="en-GB" smtClean="0"/>
              <a:t>‹#›</a:t>
            </a:fld>
            <a:endParaRPr lang="en-GB"/>
          </a:p>
        </p:txBody>
      </p:sp>
    </p:spTree>
    <p:extLst>
      <p:ext uri="{BB962C8B-B14F-4D97-AF65-F5344CB8AC3E}">
        <p14:creationId xmlns:p14="http://schemas.microsoft.com/office/powerpoint/2010/main" val="2624991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4483"/>
            <a:ext cx="9089390" cy="15881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604010" y="4235196"/>
            <a:ext cx="7485380" cy="189071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6" name="Holder 6"/>
          <p:cNvSpPr>
            <a:spLocks noGrp="1"/>
          </p:cNvSpPr>
          <p:nvPr>
            <p:ph type="sldNum" sz="quarter" idx="7"/>
          </p:nvPr>
        </p:nvSpPr>
        <p:spPr/>
        <p:txBody>
          <a:bodyPr lIns="0" tIns="0" rIns="0" bIns="0"/>
          <a:lstStyle>
            <a:lvl1pPr>
              <a:defRPr sz="900" b="0" i="0">
                <a:solidFill>
                  <a:srgbClr val="231F20"/>
                </a:solidFill>
                <a:latin typeface="Georgia"/>
                <a:cs typeface="Georgia"/>
              </a:defRPr>
            </a:lvl1pPr>
          </a:lstStyle>
          <a:p>
            <a:pPr marL="25400">
              <a:lnSpc>
                <a:spcPct val="100000"/>
              </a:lnSpc>
              <a:spcBef>
                <a:spcPts val="25"/>
              </a:spcBef>
            </a:pPr>
            <a:fld id="{81D60167-4931-47E6-BA6A-407CBD079E47}" type="slidenum">
              <a:rPr dirty="0"/>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70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6" name="Holder 6"/>
          <p:cNvSpPr>
            <a:spLocks noGrp="1"/>
          </p:cNvSpPr>
          <p:nvPr>
            <p:ph type="sldNum" sz="quarter" idx="7"/>
          </p:nvPr>
        </p:nvSpPr>
        <p:spPr/>
        <p:txBody>
          <a:bodyPr lIns="0" tIns="0" rIns="0" bIns="0"/>
          <a:lstStyle>
            <a:lvl1pPr>
              <a:defRPr sz="900" b="0" i="0">
                <a:solidFill>
                  <a:srgbClr val="231F20"/>
                </a:solidFill>
                <a:latin typeface="Georgia"/>
                <a:cs typeface="Georgia"/>
              </a:defRPr>
            </a:lvl1pPr>
          </a:lstStyle>
          <a:p>
            <a:pPr marL="25400">
              <a:lnSpc>
                <a:spcPct val="100000"/>
              </a:lnSpc>
              <a:spcBef>
                <a:spcPts val="25"/>
              </a:spcBef>
            </a:pPr>
            <a:fld id="{81D60167-4931-47E6-BA6A-407CBD079E47}" type="slidenum">
              <a:rPr dirty="0"/>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7000" b="1" i="0">
                <a:solidFill>
                  <a:schemeClr val="bg1"/>
                </a:solidFill>
                <a:latin typeface="Arial"/>
                <a:cs typeface="Arial"/>
              </a:defRPr>
            </a:lvl1pPr>
          </a:lstStyle>
          <a:p>
            <a:endParaRPr/>
          </a:p>
        </p:txBody>
      </p:sp>
      <p:sp>
        <p:nvSpPr>
          <p:cNvPr id="3" name="Holder 3"/>
          <p:cNvSpPr>
            <a:spLocks noGrp="1"/>
          </p:cNvSpPr>
          <p:nvPr>
            <p:ph sz="half" idx="2"/>
          </p:nvPr>
        </p:nvSpPr>
        <p:spPr>
          <a:xfrm>
            <a:off x="534670" y="1739455"/>
            <a:ext cx="4651629"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7101" y="1739455"/>
            <a:ext cx="4651629" cy="499148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7" name="Holder 7"/>
          <p:cNvSpPr>
            <a:spLocks noGrp="1"/>
          </p:cNvSpPr>
          <p:nvPr>
            <p:ph type="sldNum" sz="quarter" idx="7"/>
          </p:nvPr>
        </p:nvSpPr>
        <p:spPr/>
        <p:txBody>
          <a:bodyPr lIns="0" tIns="0" rIns="0" bIns="0"/>
          <a:lstStyle>
            <a:lvl1pPr>
              <a:defRPr sz="900" b="0" i="0">
                <a:solidFill>
                  <a:srgbClr val="231F20"/>
                </a:solidFill>
                <a:latin typeface="Georgia"/>
                <a:cs typeface="Georgia"/>
              </a:defRPr>
            </a:lvl1pPr>
          </a:lstStyle>
          <a:p>
            <a:pPr marL="25400">
              <a:lnSpc>
                <a:spcPct val="100000"/>
              </a:lnSpc>
              <a:spcBef>
                <a:spcPts val="25"/>
              </a:spcBef>
            </a:pPr>
            <a:fld id="{81D60167-4931-47E6-BA6A-407CBD079E47}" type="slidenum">
              <a:rPr dirty="0"/>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70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5" name="Holder 5"/>
          <p:cNvSpPr>
            <a:spLocks noGrp="1"/>
          </p:cNvSpPr>
          <p:nvPr>
            <p:ph type="sldNum" sz="quarter" idx="7"/>
          </p:nvPr>
        </p:nvSpPr>
        <p:spPr/>
        <p:txBody>
          <a:bodyPr lIns="0" tIns="0" rIns="0" bIns="0"/>
          <a:lstStyle>
            <a:lvl1pPr>
              <a:defRPr sz="900" b="0" i="0">
                <a:solidFill>
                  <a:srgbClr val="231F20"/>
                </a:solidFill>
                <a:latin typeface="Georgia"/>
                <a:cs typeface="Georgia"/>
              </a:defRPr>
            </a:lvl1pPr>
          </a:lstStyle>
          <a:p>
            <a:pPr marL="25400">
              <a:lnSpc>
                <a:spcPct val="100000"/>
              </a:lnSpc>
              <a:spcBef>
                <a:spcPts val="25"/>
              </a:spcBef>
            </a:pPr>
            <a:fld id="{81D60167-4931-47E6-BA6A-407CBD079E47}" type="slidenum">
              <a:rPr dirty="0"/>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9343307" y="3885515"/>
            <a:ext cx="188595" cy="41275"/>
          </a:xfrm>
          <a:custGeom>
            <a:avLst/>
            <a:gdLst/>
            <a:ahLst/>
            <a:cxnLst/>
            <a:rect l="l" t="t" r="r" b="b"/>
            <a:pathLst>
              <a:path w="188595" h="41275">
                <a:moveTo>
                  <a:pt x="170307" y="31666"/>
                </a:moveTo>
                <a:lnTo>
                  <a:pt x="188264" y="41231"/>
                </a:lnTo>
                <a:lnTo>
                  <a:pt x="170514" y="31747"/>
                </a:lnTo>
                <a:lnTo>
                  <a:pt x="170307" y="31666"/>
                </a:lnTo>
                <a:close/>
              </a:path>
              <a:path w="188595" h="41275">
                <a:moveTo>
                  <a:pt x="45171" y="0"/>
                </a:moveTo>
                <a:lnTo>
                  <a:pt x="0" y="2623"/>
                </a:lnTo>
                <a:lnTo>
                  <a:pt x="73443" y="3900"/>
                </a:lnTo>
                <a:lnTo>
                  <a:pt x="131260" y="16455"/>
                </a:lnTo>
                <a:lnTo>
                  <a:pt x="170307" y="31666"/>
                </a:lnTo>
                <a:lnTo>
                  <a:pt x="142107" y="16645"/>
                </a:lnTo>
                <a:lnTo>
                  <a:pt x="93475" y="3787"/>
                </a:lnTo>
                <a:lnTo>
                  <a:pt x="45171" y="0"/>
                </a:lnTo>
                <a:close/>
              </a:path>
            </a:pathLst>
          </a:custGeom>
          <a:solidFill>
            <a:srgbClr val="835A3F"/>
          </a:solidFill>
        </p:spPr>
        <p:txBody>
          <a:bodyPr wrap="square" lIns="0" tIns="0" rIns="0" bIns="0" rtlCol="0"/>
          <a:lstStyle/>
          <a:p>
            <a:endParaRPr/>
          </a:p>
        </p:txBody>
      </p:sp>
      <p:sp>
        <p:nvSpPr>
          <p:cNvPr id="17" name="bk object 17"/>
          <p:cNvSpPr/>
          <p:nvPr/>
        </p:nvSpPr>
        <p:spPr>
          <a:xfrm>
            <a:off x="9366677" y="3686256"/>
            <a:ext cx="192405" cy="64135"/>
          </a:xfrm>
          <a:custGeom>
            <a:avLst/>
            <a:gdLst/>
            <a:ahLst/>
            <a:cxnLst/>
            <a:rect l="l" t="t" r="r" b="b"/>
            <a:pathLst>
              <a:path w="192404" h="64135">
                <a:moveTo>
                  <a:pt x="0" y="0"/>
                </a:moveTo>
                <a:lnTo>
                  <a:pt x="192112" y="63881"/>
                </a:lnTo>
                <a:lnTo>
                  <a:pt x="173927" y="55823"/>
                </a:lnTo>
                <a:lnTo>
                  <a:pt x="132170" y="39231"/>
                </a:lnTo>
                <a:lnTo>
                  <a:pt x="72356" y="18995"/>
                </a:lnTo>
                <a:lnTo>
                  <a:pt x="0" y="0"/>
                </a:lnTo>
                <a:close/>
              </a:path>
            </a:pathLst>
          </a:custGeom>
          <a:solidFill>
            <a:srgbClr val="835A3F"/>
          </a:solidFill>
        </p:spPr>
        <p:txBody>
          <a:bodyPr wrap="square" lIns="0" tIns="0" rIns="0" bIns="0" rtlCol="0"/>
          <a:lstStyle/>
          <a:p>
            <a:endParaRPr/>
          </a:p>
        </p:txBody>
      </p:sp>
      <p:sp>
        <p:nvSpPr>
          <p:cNvPr id="18" name="bk object 18"/>
          <p:cNvSpPr/>
          <p:nvPr/>
        </p:nvSpPr>
        <p:spPr>
          <a:xfrm>
            <a:off x="8590984" y="6849012"/>
            <a:ext cx="1888166" cy="426271"/>
          </a:xfrm>
          <a:prstGeom prst="rect">
            <a:avLst/>
          </a:prstGeom>
          <a:blipFill>
            <a:blip r:embed="rId2" cstate="print"/>
            <a:stretch>
              <a:fillRect/>
            </a:stretch>
          </a:blipFill>
        </p:spPr>
        <p:txBody>
          <a:bodyPr wrap="square" lIns="0" tIns="0" rIns="0" bIns="0" rtlCol="0"/>
          <a:lstStyle/>
          <a:p>
            <a:endParaRPr/>
          </a:p>
        </p:txBody>
      </p:sp>
      <p:sp>
        <p:nvSpPr>
          <p:cNvPr id="19" name="bk object 19"/>
          <p:cNvSpPr/>
          <p:nvPr/>
        </p:nvSpPr>
        <p:spPr>
          <a:xfrm>
            <a:off x="215997" y="7128002"/>
            <a:ext cx="216535" cy="216535"/>
          </a:xfrm>
          <a:custGeom>
            <a:avLst/>
            <a:gdLst/>
            <a:ahLst/>
            <a:cxnLst/>
            <a:rect l="l" t="t" r="r" b="b"/>
            <a:pathLst>
              <a:path w="216534" h="216534">
                <a:moveTo>
                  <a:pt x="108051" y="0"/>
                </a:moveTo>
                <a:lnTo>
                  <a:pt x="65992" y="8490"/>
                </a:lnTo>
                <a:lnTo>
                  <a:pt x="31646" y="31646"/>
                </a:lnTo>
                <a:lnTo>
                  <a:pt x="8490" y="65992"/>
                </a:lnTo>
                <a:lnTo>
                  <a:pt x="0" y="108051"/>
                </a:lnTo>
                <a:lnTo>
                  <a:pt x="8490" y="150111"/>
                </a:lnTo>
                <a:lnTo>
                  <a:pt x="31646" y="184456"/>
                </a:lnTo>
                <a:lnTo>
                  <a:pt x="65992" y="207612"/>
                </a:lnTo>
                <a:lnTo>
                  <a:pt x="108051" y="216103"/>
                </a:lnTo>
                <a:lnTo>
                  <a:pt x="150111" y="207612"/>
                </a:lnTo>
                <a:lnTo>
                  <a:pt x="184456" y="184456"/>
                </a:lnTo>
                <a:lnTo>
                  <a:pt x="207612" y="150111"/>
                </a:lnTo>
                <a:lnTo>
                  <a:pt x="216103" y="108051"/>
                </a:lnTo>
                <a:lnTo>
                  <a:pt x="207612" y="65992"/>
                </a:lnTo>
                <a:lnTo>
                  <a:pt x="184456" y="31646"/>
                </a:lnTo>
                <a:lnTo>
                  <a:pt x="150111" y="8490"/>
                </a:lnTo>
                <a:lnTo>
                  <a:pt x="108051" y="0"/>
                </a:lnTo>
                <a:close/>
              </a:path>
            </a:pathLst>
          </a:custGeom>
          <a:solidFill>
            <a:srgbClr val="FFD530"/>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4" name="Holder 4"/>
          <p:cNvSpPr>
            <a:spLocks noGrp="1"/>
          </p:cNvSpPr>
          <p:nvPr>
            <p:ph type="sldNum" sz="quarter" idx="7"/>
          </p:nvPr>
        </p:nvSpPr>
        <p:spPr/>
        <p:txBody>
          <a:bodyPr lIns="0" tIns="0" rIns="0" bIns="0"/>
          <a:lstStyle>
            <a:lvl1pPr>
              <a:defRPr sz="900" b="0" i="0">
                <a:solidFill>
                  <a:srgbClr val="231F20"/>
                </a:solidFill>
                <a:latin typeface="Georgia"/>
                <a:cs typeface="Georgia"/>
              </a:defRPr>
            </a:lvl1pPr>
          </a:lstStyle>
          <a:p>
            <a:pPr marL="25400">
              <a:lnSpc>
                <a:spcPct val="100000"/>
              </a:lnSpc>
              <a:spcBef>
                <a:spcPts val="25"/>
              </a:spcBef>
            </a:pPr>
            <a:fld id="{81D60167-4931-47E6-BA6A-407CBD079E47}" type="slidenum">
              <a:rPr dirty="0"/>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2"/>
            <a:ext cx="10692130" cy="7560309"/>
          </a:xfrm>
          <a:custGeom>
            <a:avLst/>
            <a:gdLst/>
            <a:ahLst/>
            <a:cxnLst/>
            <a:rect l="l" t="t" r="r" b="b"/>
            <a:pathLst>
              <a:path w="10692130" h="7560309">
                <a:moveTo>
                  <a:pt x="0" y="7559992"/>
                </a:moveTo>
                <a:lnTo>
                  <a:pt x="10692003" y="7559992"/>
                </a:lnTo>
                <a:lnTo>
                  <a:pt x="10692003" y="0"/>
                </a:lnTo>
                <a:lnTo>
                  <a:pt x="0" y="0"/>
                </a:lnTo>
                <a:lnTo>
                  <a:pt x="0" y="7559992"/>
                </a:lnTo>
                <a:close/>
              </a:path>
            </a:pathLst>
          </a:custGeom>
          <a:solidFill>
            <a:srgbClr val="FFD530"/>
          </a:solidFill>
        </p:spPr>
        <p:txBody>
          <a:bodyPr wrap="square" lIns="0" tIns="0" rIns="0" bIns="0" rtlCol="0"/>
          <a:lstStyle/>
          <a:p>
            <a:endParaRPr/>
          </a:p>
        </p:txBody>
      </p:sp>
      <p:sp>
        <p:nvSpPr>
          <p:cNvPr id="17" name="bk object 17"/>
          <p:cNvSpPr/>
          <p:nvPr/>
        </p:nvSpPr>
        <p:spPr>
          <a:xfrm>
            <a:off x="216001" y="216001"/>
            <a:ext cx="10260330" cy="6444615"/>
          </a:xfrm>
          <a:custGeom>
            <a:avLst/>
            <a:gdLst/>
            <a:ahLst/>
            <a:cxnLst/>
            <a:rect l="l" t="t" r="r" b="b"/>
            <a:pathLst>
              <a:path w="10260330" h="6444615">
                <a:moveTo>
                  <a:pt x="0" y="6444005"/>
                </a:moveTo>
                <a:lnTo>
                  <a:pt x="10259999" y="6444005"/>
                </a:lnTo>
                <a:lnTo>
                  <a:pt x="10259999" y="0"/>
                </a:lnTo>
                <a:lnTo>
                  <a:pt x="0" y="0"/>
                </a:lnTo>
                <a:lnTo>
                  <a:pt x="0" y="6444005"/>
                </a:lnTo>
                <a:close/>
              </a:path>
            </a:pathLst>
          </a:custGeom>
          <a:solidFill>
            <a:srgbClr val="FFFFFF"/>
          </a:solidFill>
        </p:spPr>
        <p:txBody>
          <a:bodyPr wrap="square" lIns="0" tIns="0" rIns="0" bIns="0" rtlCol="0"/>
          <a:lstStyle/>
          <a:p>
            <a:endParaRPr/>
          </a:p>
        </p:txBody>
      </p:sp>
      <p:sp>
        <p:nvSpPr>
          <p:cNvPr id="2" name="Holder 2"/>
          <p:cNvSpPr>
            <a:spLocks noGrp="1"/>
          </p:cNvSpPr>
          <p:nvPr>
            <p:ph type="title"/>
          </p:nvPr>
        </p:nvSpPr>
        <p:spPr>
          <a:xfrm>
            <a:off x="1474035" y="1935554"/>
            <a:ext cx="7745328" cy="1092200"/>
          </a:xfrm>
          <a:prstGeom prst="rect">
            <a:avLst/>
          </a:prstGeom>
        </p:spPr>
        <p:txBody>
          <a:bodyPr wrap="square" lIns="0" tIns="0" rIns="0" bIns="0">
            <a:spAutoFit/>
          </a:bodyPr>
          <a:lstStyle>
            <a:lvl1pPr>
              <a:defRPr sz="7000" b="1" i="0">
                <a:solidFill>
                  <a:schemeClr val="bg1"/>
                </a:solidFill>
                <a:latin typeface="Arial"/>
                <a:cs typeface="Arial"/>
              </a:defRPr>
            </a:lvl1pPr>
          </a:lstStyle>
          <a:p>
            <a:endParaRPr/>
          </a:p>
        </p:txBody>
      </p:sp>
      <p:sp>
        <p:nvSpPr>
          <p:cNvPr id="3" name="Holder 3"/>
          <p:cNvSpPr>
            <a:spLocks noGrp="1"/>
          </p:cNvSpPr>
          <p:nvPr>
            <p:ph type="body" idx="1"/>
          </p:nvPr>
        </p:nvSpPr>
        <p:spPr>
          <a:xfrm>
            <a:off x="1479299" y="1196362"/>
            <a:ext cx="7734800" cy="182943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635756" y="7033450"/>
            <a:ext cx="3421888" cy="37814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670" y="7033450"/>
            <a:ext cx="2459482" cy="37814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6" name="Holder 6"/>
          <p:cNvSpPr>
            <a:spLocks noGrp="1"/>
          </p:cNvSpPr>
          <p:nvPr>
            <p:ph type="sldNum" sz="quarter" idx="7"/>
          </p:nvPr>
        </p:nvSpPr>
        <p:spPr>
          <a:xfrm>
            <a:off x="242900" y="7150942"/>
            <a:ext cx="182879" cy="155575"/>
          </a:xfrm>
          <a:prstGeom prst="rect">
            <a:avLst/>
          </a:prstGeom>
        </p:spPr>
        <p:txBody>
          <a:bodyPr wrap="square" lIns="0" tIns="0" rIns="0" bIns="0">
            <a:spAutoFit/>
          </a:bodyPr>
          <a:lstStyle>
            <a:lvl1pPr>
              <a:defRPr sz="900" b="0" i="0">
                <a:solidFill>
                  <a:srgbClr val="231F20"/>
                </a:solidFill>
                <a:latin typeface="Georgia"/>
                <a:cs typeface="Georgia"/>
              </a:defRPr>
            </a:lvl1pPr>
          </a:lstStyle>
          <a:p>
            <a:pPr marL="25400">
              <a:lnSpc>
                <a:spcPct val="100000"/>
              </a:lnSpc>
              <a:spcBef>
                <a:spcPts val="25"/>
              </a:spcBef>
            </a:pPr>
            <a:fld id="{81D60167-4931-47E6-BA6A-407CBD079E47}" type="slidenum">
              <a:rPr dirty="0"/>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thinkforward.org.uk/"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thinkforward.org.uk/about/our-values/"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mailto:jobs@thinkforward.org.uk" TargetMode="Externa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thinkforward.org.uk/wp-content/uploads/2026/03/Future-Me-Progression-Coach-1.docx" TargetMode="External"/><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mailto:jobs@thinkforward.org.uk"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thinkforward.org.uk/" TargetMode="External"/><Relationship Id="rId7" Type="http://schemas.openxmlformats.org/officeDocument/2006/relationships/image" Target="../media/image12.jpeg"/><Relationship Id="rId2" Type="http://schemas.openxmlformats.org/officeDocument/2006/relationships/hyperlink" Target="mailto:info@thinkforward.org.uk" TargetMode="External"/><Relationship Id="rId1" Type="http://schemas.openxmlformats.org/officeDocument/2006/relationships/slideLayout" Target="../slideLayouts/slideLayout2.xml"/><Relationship Id="rId6" Type="http://schemas.openxmlformats.org/officeDocument/2006/relationships/hyperlink" Target="https://www.linkedin.com/company/thinkforward-uk/" TargetMode="External"/><Relationship Id="rId5" Type="http://schemas.openxmlformats.org/officeDocument/2006/relationships/hyperlink" Target="https://www.instagram.com/thinkforwarduk/" TargetMode="External"/><Relationship Id="rId4" Type="http://schemas.openxmlformats.org/officeDocument/2006/relationships/hyperlink" Target="https://bsky.app/profile/thinkforwarduk.bsky.social"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216001" y="216001"/>
            <a:ext cx="10260330" cy="3330575"/>
          </a:xfrm>
          <a:custGeom>
            <a:avLst/>
            <a:gdLst/>
            <a:ahLst/>
            <a:cxnLst/>
            <a:rect l="l" t="t" r="r" b="b"/>
            <a:pathLst>
              <a:path w="10260330" h="3330575">
                <a:moveTo>
                  <a:pt x="0" y="3330003"/>
                </a:moveTo>
                <a:lnTo>
                  <a:pt x="10259999" y="3330003"/>
                </a:lnTo>
                <a:lnTo>
                  <a:pt x="10259999" y="0"/>
                </a:lnTo>
                <a:lnTo>
                  <a:pt x="0" y="0"/>
                </a:lnTo>
                <a:lnTo>
                  <a:pt x="0" y="3330003"/>
                </a:lnTo>
                <a:close/>
              </a:path>
            </a:pathLst>
          </a:custGeom>
          <a:solidFill>
            <a:srgbClr val="FFD530"/>
          </a:solidFill>
        </p:spPr>
        <p:txBody>
          <a:bodyPr wrap="square" lIns="0" tIns="0" rIns="0" bIns="0" rtlCol="0"/>
          <a:lstStyle/>
          <a:p>
            <a:endParaRPr/>
          </a:p>
        </p:txBody>
      </p:sp>
      <p:sp>
        <p:nvSpPr>
          <p:cNvPr id="9" name="object 5">
            <a:extLst>
              <a:ext uri="{FF2B5EF4-FFF2-40B4-BE49-F238E27FC236}">
                <a16:creationId xmlns:a16="http://schemas.microsoft.com/office/drawing/2014/main" id="{212901AC-BB03-C209-3CE3-AAD55E64EEDF}"/>
              </a:ext>
            </a:extLst>
          </p:cNvPr>
          <p:cNvSpPr txBox="1">
            <a:spLocks noGrp="1"/>
          </p:cNvSpPr>
          <p:nvPr>
            <p:ph type="title"/>
          </p:nvPr>
        </p:nvSpPr>
        <p:spPr>
          <a:xfrm>
            <a:off x="899078" y="774449"/>
            <a:ext cx="8200317" cy="2138983"/>
          </a:xfrm>
          <a:prstGeom prst="rect">
            <a:avLst/>
          </a:prstGeom>
        </p:spPr>
        <p:txBody>
          <a:bodyPr vert="horz" wrap="square" lIns="0" tIns="342265" rIns="0" bIns="0" rtlCol="0" anchor="t">
            <a:spAutoFit/>
          </a:bodyPr>
          <a:lstStyle/>
          <a:p>
            <a:pPr marL="12700" marR="5080">
              <a:lnSpc>
                <a:spcPct val="69100"/>
              </a:lnSpc>
              <a:spcBef>
                <a:spcPts val="2695"/>
              </a:spcBef>
            </a:pPr>
            <a:r>
              <a:rPr sz="4400" dirty="0">
                <a:solidFill>
                  <a:schemeClr val="tx1"/>
                </a:solidFill>
                <a:latin typeface="Franklin Gothic Book" panose="020B0503020102020204" pitchFamily="34" charset="0"/>
              </a:rPr>
              <a:t>ThinkForward</a:t>
            </a:r>
            <a:br>
              <a:rPr lang="en-GB" sz="4400" dirty="0">
                <a:solidFill>
                  <a:schemeClr val="tx1"/>
                </a:solidFill>
                <a:latin typeface="Franklin Gothic Book" panose="020B0503020102020204" pitchFamily="34" charset="0"/>
              </a:rPr>
            </a:br>
            <a:r>
              <a:rPr lang="en-GB" sz="4400" dirty="0">
                <a:solidFill>
                  <a:schemeClr val="tx1"/>
                </a:solidFill>
                <a:latin typeface="Franklin Gothic Book" panose="020B0503020102020204" pitchFamily="34" charset="0"/>
              </a:rPr>
              <a:t>Progression Coach – Nottingham, Maternity Leave Cover</a:t>
            </a:r>
            <a:br>
              <a:rPr lang="en-GB" sz="3200" dirty="0"/>
            </a:br>
            <a:endParaRPr sz="3600" dirty="0">
              <a:solidFill>
                <a:srgbClr val="231F20"/>
              </a:solidFill>
            </a:endParaRPr>
          </a:p>
        </p:txBody>
      </p:sp>
      <p:sp>
        <p:nvSpPr>
          <p:cNvPr id="11" name="object 4">
            <a:extLst>
              <a:ext uri="{FF2B5EF4-FFF2-40B4-BE49-F238E27FC236}">
                <a16:creationId xmlns:a16="http://schemas.microsoft.com/office/drawing/2014/main" id="{5D7EF719-6C5C-603C-E5E7-D2E170479CD0}"/>
              </a:ext>
            </a:extLst>
          </p:cNvPr>
          <p:cNvSpPr txBox="1"/>
          <p:nvPr/>
        </p:nvSpPr>
        <p:spPr>
          <a:xfrm>
            <a:off x="899078" y="2226159"/>
            <a:ext cx="3695065" cy="616194"/>
          </a:xfrm>
          <a:prstGeom prst="rect">
            <a:avLst/>
          </a:prstGeom>
        </p:spPr>
        <p:txBody>
          <a:bodyPr vert="horz" wrap="square" lIns="0" tIns="153035" rIns="0" bIns="0" rtlCol="0" anchor="t">
            <a:spAutoFit/>
          </a:bodyPr>
          <a:lstStyle/>
          <a:p>
            <a:pPr marL="12700">
              <a:lnSpc>
                <a:spcPct val="100000"/>
              </a:lnSpc>
              <a:spcBef>
                <a:spcPts val="1205"/>
              </a:spcBef>
            </a:pPr>
            <a:r>
              <a:rPr lang="en-GB" sz="3000" spc="-60" dirty="0">
                <a:solidFill>
                  <a:srgbClr val="231F20"/>
                </a:solidFill>
                <a:latin typeface="Franklin Gothic Book" panose="020B0503020102020204" pitchFamily="34" charset="0"/>
                <a:cs typeface="Georgia"/>
              </a:rPr>
              <a:t>Job information pack</a:t>
            </a:r>
            <a:endParaRPr sz="3000" dirty="0">
              <a:latin typeface="Franklin Gothic Book" panose="020B0503020102020204" pitchFamily="34" charset="0"/>
              <a:cs typeface="Georgia"/>
            </a:endParaRPr>
          </a:p>
        </p:txBody>
      </p:sp>
      <p:pic>
        <p:nvPicPr>
          <p:cNvPr id="13" name="Picture 12" descr="A group of people standing in front of a building&#10;&#10;Description automatically generated">
            <a:extLst>
              <a:ext uri="{FF2B5EF4-FFF2-40B4-BE49-F238E27FC236}">
                <a16:creationId xmlns:a16="http://schemas.microsoft.com/office/drawing/2014/main" id="{A27ADB43-B159-8F4A-2387-1AFC395C4B5E}"/>
              </a:ext>
            </a:extLst>
          </p:cNvPr>
          <p:cNvPicPr>
            <a:picLocks noChangeAspect="1"/>
          </p:cNvPicPr>
          <p:nvPr/>
        </p:nvPicPr>
        <p:blipFill>
          <a:blip r:embed="rId2" cstate="print">
            <a:extLst>
              <a:ext uri="{28A0092B-C50C-407E-A947-70E740481C1C}">
                <a14:useLocalDpi xmlns:a14="http://schemas.microsoft.com/office/drawing/2010/main" val="0"/>
              </a:ext>
            </a:extLst>
          </a:blip>
          <a:srcRect t="26177" r="4715" b="12774"/>
          <a:stretch/>
        </p:blipFill>
        <p:spPr>
          <a:xfrm>
            <a:off x="216001" y="2842353"/>
            <a:ext cx="10232689" cy="4348760"/>
          </a:xfrm>
          <a:prstGeom prst="rect">
            <a:avLst/>
          </a:prstGeom>
        </p:spPr>
      </p:pic>
      <p:pic>
        <p:nvPicPr>
          <p:cNvPr id="4" name="Picture 3" descr="A black and white logo with a light bulb and arrow&#10;&#10;AI-generated content may be incorrect.">
            <a:extLst>
              <a:ext uri="{FF2B5EF4-FFF2-40B4-BE49-F238E27FC236}">
                <a16:creationId xmlns:a16="http://schemas.microsoft.com/office/drawing/2014/main" id="{C0A73B13-3D8C-D430-90C2-1CB5015A85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8761" y="216155"/>
            <a:ext cx="2186185" cy="1204723"/>
          </a:xfrm>
          <a:prstGeom prst="rect">
            <a:avLst/>
          </a:prstGeom>
        </p:spPr>
      </p:pic>
    </p:spTree>
    <p:extLst>
      <p:ext uri="{BB962C8B-B14F-4D97-AF65-F5344CB8AC3E}">
        <p14:creationId xmlns:p14="http://schemas.microsoft.com/office/powerpoint/2010/main" val="1297580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xfrm>
            <a:off x="554300" y="476577"/>
            <a:ext cx="5099368" cy="628377"/>
          </a:xfrm>
          <a:prstGeom prst="rect">
            <a:avLst/>
          </a:prstGeom>
        </p:spPr>
        <p:txBody>
          <a:bodyPr vert="horz" wrap="square" lIns="0" tIns="12700" rIns="0" bIns="0" rtlCol="0">
            <a:spAutoFit/>
          </a:bodyPr>
          <a:lstStyle/>
          <a:p>
            <a:pPr marL="12700">
              <a:lnSpc>
                <a:spcPct val="100000"/>
              </a:lnSpc>
              <a:spcBef>
                <a:spcPts val="100"/>
              </a:spcBef>
            </a:pPr>
            <a:r>
              <a:rPr lang="en-GB" sz="4000" spc="-150" dirty="0">
                <a:solidFill>
                  <a:srgbClr val="231F20"/>
                </a:solidFill>
                <a:latin typeface="Franklin Gothic Book" panose="020B0503020102020204" pitchFamily="34" charset="0"/>
              </a:rPr>
              <a:t>About ThinkForward</a:t>
            </a:r>
            <a:endParaRPr sz="4000" dirty="0">
              <a:latin typeface="Franklin Gothic Book" panose="020B0503020102020204" pitchFamily="34" charset="0"/>
              <a:cs typeface="Georgia"/>
            </a:endParaRPr>
          </a:p>
        </p:txBody>
      </p:sp>
      <p:sp>
        <p:nvSpPr>
          <p:cNvPr id="2" name="object 3">
            <a:extLst>
              <a:ext uri="{FF2B5EF4-FFF2-40B4-BE49-F238E27FC236}">
                <a16:creationId xmlns:a16="http://schemas.microsoft.com/office/drawing/2014/main" id="{7599602F-BAFF-BDA7-4E21-4A4EE6E14CDD}"/>
              </a:ext>
            </a:extLst>
          </p:cNvPr>
          <p:cNvSpPr txBox="1"/>
          <p:nvPr/>
        </p:nvSpPr>
        <p:spPr>
          <a:xfrm>
            <a:off x="554300" y="1273804"/>
            <a:ext cx="9551601" cy="4908780"/>
          </a:xfrm>
          <a:prstGeom prst="rect">
            <a:avLst/>
          </a:prstGeom>
        </p:spPr>
        <p:txBody>
          <a:bodyPr vert="horz" wrap="square" lIns="0" tIns="160655" rIns="0" bIns="0" rtlCol="0" anchor="t">
            <a:spAutoFit/>
          </a:bodyPr>
          <a:lstStyle/>
          <a:p>
            <a:pPr>
              <a:lnSpc>
                <a:spcPct val="107000"/>
              </a:lnSpc>
              <a:spcAft>
                <a:spcPts val="800"/>
              </a:spcAft>
            </a:pPr>
            <a:r>
              <a:rPr lang="en-US" sz="1800" kern="1200" dirty="0">
                <a:solidFill>
                  <a:srgbClr val="000000"/>
                </a:solidFill>
                <a:effectLst/>
                <a:latin typeface="Franklin Gothic Book" panose="020B0503020102020204" pitchFamily="34" charset="0"/>
                <a:ea typeface="Times New Roman" panose="02020603050405020304" pitchFamily="18" charset="0"/>
                <a:cs typeface="Times New Roman" panose="02020603050405020304" pitchFamily="18" charset="0"/>
              </a:rPr>
              <a:t>ThinkForward exists to support young people to create better and brighter futures. We want them to be able to identify, </a:t>
            </a:r>
            <a:r>
              <a:rPr lang="en-US" sz="1800" kern="1200" dirty="0" err="1">
                <a:solidFill>
                  <a:srgbClr val="000000"/>
                </a:solidFill>
                <a:effectLst/>
                <a:latin typeface="Franklin Gothic Book" panose="020B0503020102020204" pitchFamily="34" charset="0"/>
                <a:ea typeface="Times New Roman" panose="02020603050405020304" pitchFamily="18" charset="0"/>
                <a:cs typeface="Times New Roman" panose="02020603050405020304" pitchFamily="18" charset="0"/>
              </a:rPr>
              <a:t>realise</a:t>
            </a:r>
            <a:r>
              <a:rPr lang="en-US" sz="1800" kern="1200" dirty="0">
                <a:solidFill>
                  <a:srgbClr val="000000"/>
                </a:solidFill>
                <a:effectLst/>
                <a:latin typeface="Franklin Gothic Book" panose="020B0503020102020204" pitchFamily="34" charset="0"/>
                <a:ea typeface="Times New Roman" panose="02020603050405020304" pitchFamily="18" charset="0"/>
                <a:cs typeface="Times New Roman" panose="02020603050405020304" pitchFamily="18" charset="0"/>
              </a:rPr>
              <a:t> and shape their aspirations and be ready to make a successful transition into work.</a:t>
            </a:r>
            <a:endParaRPr lang="en-VU"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400" dirty="0">
              <a:solidFill>
                <a:srgbClr val="000000"/>
              </a:solidFill>
              <a:latin typeface="Franklin Gothic Book" panose="020B0503020102020204" pitchFamily="34" charset="0"/>
              <a:ea typeface="Calibri" panose="020F0502020204030204" pitchFamily="34" charset="0"/>
              <a:cs typeface="Times New Roman" panose="02020603050405020304" pitchFamily="18" charset="0"/>
            </a:endParaRPr>
          </a:p>
          <a:p>
            <a:r>
              <a:rPr lang="en-US" sz="1800" kern="12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Young people experiencing barriers such as challenging relationships, living in low-income households, or growing up in areas with a lack of access to opportunities can be confronted with hurdles. Without the right support, these barriers can lead to a high risk of unemployment and long-term effects on career and life chances.  </a:t>
            </a:r>
            <a:endParaRPr lang="en-VU"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en-US" sz="1400" dirty="0">
              <a:latin typeface="Franklin Gothic Book" panose="020B0503020102020204" pitchFamily="34" charset="0"/>
            </a:endParaRPr>
          </a:p>
          <a:p>
            <a:r>
              <a:rPr lang="en-US" dirty="0">
                <a:latin typeface="Franklin Gothic Book" panose="020B0503020102020204" pitchFamily="34" charset="0"/>
              </a:rPr>
              <a:t>There are more than 900,000 16-24-year-olds in the UK who are not at school or college, or don’t have a job or training place. Our ambition is to prevent young people becoming one of these statistics. </a:t>
            </a:r>
          </a:p>
          <a:p>
            <a:endParaRPr lang="en-US" dirty="0">
              <a:solidFill>
                <a:srgbClr val="000000"/>
              </a:solidFill>
              <a:latin typeface="Franklin Gothic Book" panose="020B0503020102020204" pitchFamily="34" charset="0"/>
            </a:endParaRPr>
          </a:p>
          <a:p>
            <a:r>
              <a:rPr lang="en-GB" dirty="0">
                <a:solidFill>
                  <a:srgbClr val="000000"/>
                </a:solidFill>
                <a:latin typeface="Franklin Gothic Book" panose="020B0503020102020204" pitchFamily="34" charset="0"/>
              </a:rPr>
              <a:t>In 2026, we will be supporting more than 1,500 young people.</a:t>
            </a:r>
          </a:p>
          <a:p>
            <a:endParaRPr lang="en-GB" dirty="0">
              <a:solidFill>
                <a:srgbClr val="000000"/>
              </a:solidFill>
              <a:latin typeface="Franklin Gothic Book" panose="020B0503020102020204" pitchFamily="34" charset="0"/>
            </a:endParaRPr>
          </a:p>
          <a:p>
            <a:r>
              <a:rPr lang="en-GB" dirty="0">
                <a:solidFill>
                  <a:srgbClr val="000000"/>
                </a:solidFill>
                <a:latin typeface="Franklin Gothic Book" panose="020B0503020102020204" pitchFamily="34" charset="0"/>
              </a:rPr>
              <a:t>For more information on ThinkForward, our vision and mission, our programmes and equalities manifesto, please visit </a:t>
            </a:r>
            <a:r>
              <a:rPr lang="en-GB" dirty="0">
                <a:solidFill>
                  <a:srgbClr val="000000"/>
                </a:solidFill>
                <a:latin typeface="Franklin Gothic Book" panose="020B0503020102020204" pitchFamily="34" charset="0"/>
                <a:hlinkClick r:id="rId2"/>
              </a:rPr>
              <a:t>our website.</a:t>
            </a:r>
            <a:r>
              <a:rPr lang="en-GB" dirty="0">
                <a:solidFill>
                  <a:srgbClr val="000000"/>
                </a:solidFill>
                <a:latin typeface="Franklin Gothic Book" panose="020B0503020102020204" pitchFamily="34" charset="0"/>
              </a:rPr>
              <a:t> </a:t>
            </a:r>
            <a:endParaRPr dirty="0">
              <a:latin typeface="Georgia"/>
              <a:cs typeface="Georgia"/>
            </a:endParaRPr>
          </a:p>
        </p:txBody>
      </p:sp>
      <p:pic>
        <p:nvPicPr>
          <p:cNvPr id="3" name="Picture 2" descr="A black and white logo with a light bulb and arrow&#10;&#10;AI-generated content may be incorrect.">
            <a:extLst>
              <a:ext uri="{FF2B5EF4-FFF2-40B4-BE49-F238E27FC236}">
                <a16:creationId xmlns:a16="http://schemas.microsoft.com/office/drawing/2014/main" id="{8122980A-E186-4239-0659-F053ED0C56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62299" y="6555035"/>
            <a:ext cx="2018659" cy="1112406"/>
          </a:xfrm>
          <a:prstGeom prst="rect">
            <a:avLst/>
          </a:prstGeom>
        </p:spPr>
      </p:pic>
    </p:spTree>
    <p:extLst>
      <p:ext uri="{BB962C8B-B14F-4D97-AF65-F5344CB8AC3E}">
        <p14:creationId xmlns:p14="http://schemas.microsoft.com/office/powerpoint/2010/main" val="2316825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FDBD7-DC23-8DF6-3A16-33D4CE2E51C4}"/>
            </a:ext>
          </a:extLst>
        </p:cNvPr>
        <p:cNvGrpSpPr/>
        <p:nvPr/>
      </p:nvGrpSpPr>
      <p:grpSpPr>
        <a:xfrm>
          <a:off x="0" y="0"/>
          <a:ext cx="0" cy="0"/>
          <a:chOff x="0" y="0"/>
          <a:chExt cx="0" cy="0"/>
        </a:xfrm>
      </p:grpSpPr>
      <p:sp>
        <p:nvSpPr>
          <p:cNvPr id="7" name="object 7">
            <a:extLst>
              <a:ext uri="{FF2B5EF4-FFF2-40B4-BE49-F238E27FC236}">
                <a16:creationId xmlns:a16="http://schemas.microsoft.com/office/drawing/2014/main" id="{5C62BBBD-104F-A744-44BA-532B3FB4842A}"/>
              </a:ext>
            </a:extLst>
          </p:cNvPr>
          <p:cNvSpPr txBox="1">
            <a:spLocks noGrp="1"/>
          </p:cNvSpPr>
          <p:nvPr>
            <p:ph type="title"/>
          </p:nvPr>
        </p:nvSpPr>
        <p:spPr>
          <a:xfrm>
            <a:off x="554300" y="476577"/>
            <a:ext cx="5099368" cy="628377"/>
          </a:xfrm>
          <a:prstGeom prst="rect">
            <a:avLst/>
          </a:prstGeom>
        </p:spPr>
        <p:txBody>
          <a:bodyPr vert="horz" wrap="square" lIns="0" tIns="12700" rIns="0" bIns="0" rtlCol="0">
            <a:spAutoFit/>
          </a:bodyPr>
          <a:lstStyle/>
          <a:p>
            <a:pPr marL="12700">
              <a:lnSpc>
                <a:spcPct val="100000"/>
              </a:lnSpc>
              <a:spcBef>
                <a:spcPts val="100"/>
              </a:spcBef>
            </a:pPr>
            <a:r>
              <a:rPr lang="en-GB" sz="4000" spc="-150" dirty="0">
                <a:solidFill>
                  <a:srgbClr val="231F20"/>
                </a:solidFill>
                <a:latin typeface="Franklin Gothic Book" panose="020B0503020102020204" pitchFamily="34" charset="0"/>
              </a:rPr>
              <a:t>Our values</a:t>
            </a:r>
            <a:endParaRPr sz="4000" dirty="0">
              <a:latin typeface="Franklin Gothic Book" panose="020B0503020102020204" pitchFamily="34" charset="0"/>
              <a:cs typeface="Georgia"/>
            </a:endParaRPr>
          </a:p>
        </p:txBody>
      </p:sp>
      <p:sp>
        <p:nvSpPr>
          <p:cNvPr id="2" name="object 3">
            <a:extLst>
              <a:ext uri="{FF2B5EF4-FFF2-40B4-BE49-F238E27FC236}">
                <a16:creationId xmlns:a16="http://schemas.microsoft.com/office/drawing/2014/main" id="{8FBF3935-B681-A4A6-2B8B-29B3E07A0FF8}"/>
              </a:ext>
            </a:extLst>
          </p:cNvPr>
          <p:cNvSpPr txBox="1"/>
          <p:nvPr/>
        </p:nvSpPr>
        <p:spPr>
          <a:xfrm>
            <a:off x="554301" y="1273804"/>
            <a:ext cx="9404230" cy="1834477"/>
          </a:xfrm>
          <a:prstGeom prst="rect">
            <a:avLst/>
          </a:prstGeom>
        </p:spPr>
        <p:txBody>
          <a:bodyPr vert="horz" wrap="square" lIns="0" tIns="160655" rIns="0" bIns="0" rtlCol="0" anchor="t">
            <a:spAutoFit/>
          </a:bodyPr>
          <a:lstStyle/>
          <a:p>
            <a:pPr>
              <a:lnSpc>
                <a:spcPct val="107000"/>
              </a:lnSpc>
              <a:spcAft>
                <a:spcPts val="800"/>
              </a:spcAft>
            </a:pPr>
            <a:r>
              <a:rPr lang="en-US" dirty="0">
                <a:latin typeface="Franklin Gothic Book" panose="020B0503020102020204" pitchFamily="34" charset="0"/>
              </a:rPr>
              <a:t>Our values are more than words; they are the principles that guide our actions and decisions every day. By embodying these values, we create a positive and empowering environment for ourselves, our colleagues, and the young people we serve. </a:t>
            </a:r>
          </a:p>
          <a:p>
            <a:pPr>
              <a:lnSpc>
                <a:spcPct val="107000"/>
              </a:lnSpc>
              <a:spcAft>
                <a:spcPts val="800"/>
              </a:spcAft>
            </a:pPr>
            <a:endParaRPr lang="en-US" dirty="0">
              <a:latin typeface="Franklin Gothic Book" panose="020B0503020102020204" pitchFamily="34" charset="0"/>
            </a:endParaRPr>
          </a:p>
          <a:p>
            <a:pPr>
              <a:lnSpc>
                <a:spcPct val="107000"/>
              </a:lnSpc>
              <a:spcAft>
                <a:spcPts val="800"/>
              </a:spcAft>
            </a:pPr>
            <a:r>
              <a:rPr lang="en-US" dirty="0">
                <a:latin typeface="Franklin Gothic Book" panose="020B0503020102020204" pitchFamily="34" charset="0"/>
              </a:rPr>
              <a:t>Read more about how our values are embedded in our work </a:t>
            </a:r>
            <a:r>
              <a:rPr lang="en-US" dirty="0">
                <a:latin typeface="Franklin Gothic Book" panose="020B0503020102020204" pitchFamily="34" charset="0"/>
                <a:hlinkClick r:id="rId2"/>
              </a:rPr>
              <a:t>here.</a:t>
            </a:r>
            <a:endParaRPr dirty="0">
              <a:latin typeface="Franklin Gothic Book" panose="020B0503020102020204" pitchFamily="34" charset="0"/>
              <a:cs typeface="Georgia"/>
            </a:endParaRPr>
          </a:p>
        </p:txBody>
      </p:sp>
      <p:pic>
        <p:nvPicPr>
          <p:cNvPr id="4" name="Picture 3" descr="A blue rectangle with white text and hands holding a heart&#10;&#10;AI-generated content may be incorrect.">
            <a:extLst>
              <a:ext uri="{FF2B5EF4-FFF2-40B4-BE49-F238E27FC236}">
                <a16:creationId xmlns:a16="http://schemas.microsoft.com/office/drawing/2014/main" id="{64C83173-009B-B8B9-8969-059A8E8E23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115" y="3549648"/>
            <a:ext cx="9525415" cy="2739398"/>
          </a:xfrm>
          <a:prstGeom prst="rect">
            <a:avLst/>
          </a:prstGeom>
        </p:spPr>
      </p:pic>
      <p:pic>
        <p:nvPicPr>
          <p:cNvPr id="3" name="Picture 2" descr="A black and white logo with a light bulb and arrow&#10;&#10;AI-generated content may be incorrect.">
            <a:extLst>
              <a:ext uri="{FF2B5EF4-FFF2-40B4-BE49-F238E27FC236}">
                <a16:creationId xmlns:a16="http://schemas.microsoft.com/office/drawing/2014/main" id="{A5756995-4B72-D027-3085-5B008447FD6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62299" y="6555035"/>
            <a:ext cx="2018659" cy="1112406"/>
          </a:xfrm>
          <a:prstGeom prst="rect">
            <a:avLst/>
          </a:prstGeom>
        </p:spPr>
      </p:pic>
    </p:spTree>
    <p:extLst>
      <p:ext uri="{BB962C8B-B14F-4D97-AF65-F5344CB8AC3E}">
        <p14:creationId xmlns:p14="http://schemas.microsoft.com/office/powerpoint/2010/main" val="4150063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xfrm>
            <a:off x="554300" y="476577"/>
            <a:ext cx="5099368" cy="628377"/>
          </a:xfrm>
          <a:prstGeom prst="rect">
            <a:avLst/>
          </a:prstGeom>
        </p:spPr>
        <p:txBody>
          <a:bodyPr vert="horz" wrap="square" lIns="0" tIns="12700" rIns="0" bIns="0" rtlCol="0">
            <a:spAutoFit/>
          </a:bodyPr>
          <a:lstStyle/>
          <a:p>
            <a:pPr marL="12700">
              <a:lnSpc>
                <a:spcPct val="100000"/>
              </a:lnSpc>
              <a:spcBef>
                <a:spcPts val="100"/>
              </a:spcBef>
            </a:pPr>
            <a:r>
              <a:rPr lang="en-GB" sz="4000" spc="-150" dirty="0">
                <a:solidFill>
                  <a:srgbClr val="231F20"/>
                </a:solidFill>
                <a:latin typeface="Franklin Gothic Book" panose="020B0503020102020204" pitchFamily="34" charset="0"/>
              </a:rPr>
              <a:t>EDI Manifesto</a:t>
            </a:r>
            <a:endParaRPr sz="4000" dirty="0">
              <a:latin typeface="Franklin Gothic Book" panose="020B0503020102020204" pitchFamily="34" charset="0"/>
              <a:cs typeface="Georgia"/>
            </a:endParaRPr>
          </a:p>
        </p:txBody>
      </p:sp>
      <p:sp>
        <p:nvSpPr>
          <p:cNvPr id="2" name="object 3">
            <a:extLst>
              <a:ext uri="{FF2B5EF4-FFF2-40B4-BE49-F238E27FC236}">
                <a16:creationId xmlns:a16="http://schemas.microsoft.com/office/drawing/2014/main" id="{7599602F-BAFF-BDA7-4E21-4A4EE6E14CDD}"/>
              </a:ext>
            </a:extLst>
          </p:cNvPr>
          <p:cNvSpPr txBox="1"/>
          <p:nvPr/>
        </p:nvSpPr>
        <p:spPr>
          <a:xfrm>
            <a:off x="554300" y="1242170"/>
            <a:ext cx="9556351" cy="4317207"/>
          </a:xfrm>
          <a:prstGeom prst="rect">
            <a:avLst/>
          </a:prstGeom>
        </p:spPr>
        <p:txBody>
          <a:bodyPr vert="horz" wrap="square" lIns="0" tIns="160655" rIns="0" bIns="0" rtlCol="0" anchor="t">
            <a:spAutoFit/>
          </a:bodyPr>
          <a:lstStyle/>
          <a:p>
            <a:pPr fontAlgn="base"/>
            <a:r>
              <a:rPr lang="en-GB" dirty="0" err="1">
                <a:latin typeface="Franklin Gothic Book" panose="020B0503020102020204" pitchFamily="34" charset="0"/>
              </a:rPr>
              <a:t>ThinkForward</a:t>
            </a:r>
            <a:r>
              <a:rPr lang="en-GB" dirty="0">
                <a:latin typeface="Franklin Gothic Book" panose="020B0503020102020204" pitchFamily="34" charset="0"/>
              </a:rPr>
              <a:t> is committed to being a place where all can thrive. We place equity, diversity and inclusion at the heart of all we do as an employer, in our work with young people and within our sphere of influence. We value authenticity, compassion, collaboration, inclusion and innovation, and are intentional about underpinning these values with equity, diversity and inclusion practices. </a:t>
            </a:r>
          </a:p>
          <a:p>
            <a:pPr fontAlgn="base"/>
            <a:r>
              <a:rPr lang="en-GB" dirty="0">
                <a:latin typeface="Franklin Gothic Book" panose="020B0503020102020204" pitchFamily="34" charset="0"/>
              </a:rPr>
              <a:t>  </a:t>
            </a:r>
          </a:p>
          <a:p>
            <a:pPr fontAlgn="base"/>
            <a:r>
              <a:rPr lang="en-GB" dirty="0">
                <a:latin typeface="Franklin Gothic Book" panose="020B0503020102020204" pitchFamily="34" charset="0"/>
              </a:rPr>
              <a:t>We are working to create a world where our young people are more likely to thrive, and the absence of uniformity is considered a strength. We are wholeheartedly committed to continuously learning, challenging the status quo and creating a space where people’s ethnicity, gender, age, sexual orientation, religious beliefs, disabilities, learning abilities or socio-economic origins are not the defining characteristics of their potential for success. We ensure that all voices are heard and that each person’s strengths are valued and utilised.    </a:t>
            </a:r>
          </a:p>
          <a:p>
            <a:pPr fontAlgn="base"/>
            <a:r>
              <a:rPr lang="en-GB" dirty="0">
                <a:latin typeface="Franklin Gothic Book" panose="020B0503020102020204" pitchFamily="34" charset="0"/>
              </a:rPr>
              <a:t>  </a:t>
            </a:r>
          </a:p>
          <a:p>
            <a:pPr fontAlgn="base"/>
            <a:r>
              <a:rPr lang="en-GB" dirty="0">
                <a:latin typeface="Franklin Gothic Book" panose="020B0503020102020204" pitchFamily="34" charset="0"/>
              </a:rPr>
              <a:t>To embed our manifesto into </a:t>
            </a:r>
            <a:r>
              <a:rPr lang="en-GB" dirty="0" err="1">
                <a:latin typeface="Franklin Gothic Book" panose="020B0503020102020204" pitchFamily="34" charset="0"/>
              </a:rPr>
              <a:t>ThinkForward</a:t>
            </a:r>
            <a:r>
              <a:rPr lang="en-GB" dirty="0">
                <a:latin typeface="Franklin Gothic Book" panose="020B0503020102020204" pitchFamily="34" charset="0"/>
              </a:rPr>
              <a:t> practices, our EDI group is committed to continuous implementation and monitoring of key areas including representation, learning and education, policies and procedures, and accountability. </a:t>
            </a:r>
          </a:p>
        </p:txBody>
      </p:sp>
      <p:pic>
        <p:nvPicPr>
          <p:cNvPr id="3" name="Picture 2" descr="A black and white logo with a light bulb and arrow&#10;&#10;AI-generated content may be incorrect.">
            <a:extLst>
              <a:ext uri="{FF2B5EF4-FFF2-40B4-BE49-F238E27FC236}">
                <a16:creationId xmlns:a16="http://schemas.microsoft.com/office/drawing/2014/main" id="{51664DF3-DB3D-2C8C-162F-0F84A45A868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62299" y="6555035"/>
            <a:ext cx="2018659" cy="1112406"/>
          </a:xfrm>
          <a:prstGeom prst="rect">
            <a:avLst/>
          </a:prstGeom>
        </p:spPr>
      </p:pic>
    </p:spTree>
    <p:extLst>
      <p:ext uri="{BB962C8B-B14F-4D97-AF65-F5344CB8AC3E}">
        <p14:creationId xmlns:p14="http://schemas.microsoft.com/office/powerpoint/2010/main" val="3087684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246601F-BD92-4634-9972-6E2E843F96FE}"/>
              </a:ext>
            </a:extLst>
          </p:cNvPr>
          <p:cNvSpPr txBox="1"/>
          <p:nvPr/>
        </p:nvSpPr>
        <p:spPr>
          <a:xfrm>
            <a:off x="554300" y="1469234"/>
            <a:ext cx="9766131" cy="3985322"/>
          </a:xfrm>
          <a:prstGeom prst="rect">
            <a:avLst/>
          </a:prstGeom>
          <a:noFill/>
        </p:spPr>
        <p:txBody>
          <a:bodyPr wrap="square" lIns="91440" tIns="45720" rIns="91440" bIns="45720" rtlCol="0" anchor="t">
            <a:spAutoFit/>
          </a:bodyPr>
          <a:lstStyle/>
          <a:p>
            <a:pPr algn="just" rtl="0" fontAlgn="base"/>
            <a:r>
              <a:rPr lang="en-GB" b="0" i="0" u="none" strike="noStrike" dirty="0">
                <a:solidFill>
                  <a:srgbClr val="000000"/>
                </a:solidFill>
                <a:effectLst/>
                <a:latin typeface="Franklin Gothic Book" panose="020B0503020102020204" pitchFamily="34" charset="0"/>
              </a:rPr>
              <a:t>ThinkForward is committed to safeguarding and promoting the welfare of children, young people, and vulnerable adults and expects all staff and post holders to share this commitment. </a:t>
            </a:r>
            <a:r>
              <a:rPr lang="en-GB" b="0" i="0" dirty="0">
                <a:solidFill>
                  <a:srgbClr val="000000"/>
                </a:solidFill>
                <a:effectLst/>
                <a:latin typeface="Franklin Gothic Book" panose="020B0503020102020204" pitchFamily="34" charset="0"/>
              </a:rPr>
              <a:t>​</a:t>
            </a:r>
          </a:p>
          <a:p>
            <a:pPr algn="just" rtl="0" fontAlgn="base"/>
            <a:r>
              <a:rPr lang="en-GB" b="0" i="0" dirty="0">
                <a:solidFill>
                  <a:srgbClr val="000000"/>
                </a:solidFill>
                <a:effectLst/>
                <a:latin typeface="Franklin Gothic Book" panose="020B0503020102020204" pitchFamily="34" charset="0"/>
              </a:rPr>
              <a:t>​</a:t>
            </a:r>
          </a:p>
          <a:p>
            <a:pPr algn="just" rtl="0" fontAlgn="base"/>
            <a:r>
              <a:rPr lang="en-GB" b="0" i="0" u="none" strike="noStrike" dirty="0">
                <a:solidFill>
                  <a:srgbClr val="000000"/>
                </a:solidFill>
                <a:effectLst/>
                <a:latin typeface="Franklin Gothic Book" panose="020B0503020102020204" pitchFamily="34" charset="0"/>
              </a:rPr>
              <a:t>ThinkForward is committed to equality of opportunity for all staff and applications from individuals are encouraged regardless of age, disability, sex, gender identity, sexual orientation, pregnancy and maternity, race, religion or belief and marriage and civil partnerships. </a:t>
            </a:r>
            <a:r>
              <a:rPr lang="en-GB" b="0" i="0" dirty="0">
                <a:solidFill>
                  <a:srgbClr val="000000"/>
                </a:solidFill>
                <a:effectLst/>
                <a:latin typeface="Franklin Gothic Book" panose="020B0503020102020204" pitchFamily="34" charset="0"/>
              </a:rPr>
              <a:t>​</a:t>
            </a:r>
          </a:p>
          <a:p>
            <a:pPr algn="just" rtl="0" fontAlgn="base"/>
            <a:r>
              <a:rPr lang="en-GB" b="0" i="0" dirty="0">
                <a:solidFill>
                  <a:srgbClr val="000000"/>
                </a:solidFill>
                <a:effectLst/>
                <a:latin typeface="Franklin Gothic Book" panose="020B0503020102020204" pitchFamily="34" charset="0"/>
              </a:rPr>
              <a:t>​</a:t>
            </a:r>
          </a:p>
          <a:p>
            <a:pPr algn="just" rtl="0" fontAlgn="base"/>
            <a:r>
              <a:rPr lang="en-GB" b="0" i="0" u="none" strike="noStrike" dirty="0">
                <a:solidFill>
                  <a:srgbClr val="000000"/>
                </a:solidFill>
                <a:effectLst/>
                <a:latin typeface="Franklin Gothic Book" panose="020B0503020102020204" pitchFamily="34" charset="0"/>
              </a:rPr>
              <a:t>As a registered Disability Confident employer, ThinkForward has an accessible recruitment process. We offer interviews to all applicants who meet the job requirements and who declare themselves as having a disability. If you need support, such as materials in larger print, dyslexic-friendly fonts or adjustments for the interview, please contact </a:t>
            </a:r>
            <a:r>
              <a:rPr lang="en-GB" b="0" i="0" u="sng" strike="noStrike" dirty="0">
                <a:solidFill>
                  <a:srgbClr val="231F20"/>
                </a:solidFill>
                <a:effectLst/>
                <a:latin typeface="Franklin Gothic Book" panose="020B0503020102020204" pitchFamily="34" charset="0"/>
                <a:hlinkClick r:id="rId2"/>
              </a:rPr>
              <a:t>jobs@thinkforward.org.uk</a:t>
            </a:r>
            <a:r>
              <a:rPr lang="en-GB" b="0" i="0" u="none" strike="noStrike" dirty="0">
                <a:solidFill>
                  <a:srgbClr val="000000"/>
                </a:solidFill>
                <a:effectLst/>
                <a:latin typeface="Franklin Gothic Book" panose="020B0503020102020204" pitchFamily="34" charset="0"/>
              </a:rPr>
              <a:t> and we will ensure you have what you require to successfully complete this process. </a:t>
            </a:r>
            <a:endParaRPr lang="en-GB" b="0" i="0" dirty="0">
              <a:solidFill>
                <a:srgbClr val="000000"/>
              </a:solidFill>
              <a:effectLst/>
              <a:latin typeface="Franklin Gothic Book" panose="020B0503020102020204" pitchFamily="34" charset="0"/>
            </a:endParaRPr>
          </a:p>
          <a:p>
            <a:endParaRPr lang="en-GB" dirty="0">
              <a:latin typeface="Franklin Gothic Book" panose="020B0503020102020204" pitchFamily="34" charset="0"/>
            </a:endParaRPr>
          </a:p>
          <a:p>
            <a:pPr marL="342900" indent="-342900">
              <a:lnSpc>
                <a:spcPct val="114999"/>
              </a:lnSpc>
              <a:buFont typeface="Symbol,Sans-Serif"/>
              <a:buChar char=""/>
            </a:pPr>
            <a:endParaRPr lang="en-GB" dirty="0">
              <a:latin typeface="Franklin Gothic Book" panose="020B0503020102020204" pitchFamily="34" charset="0"/>
              <a:cs typeface="Calibri"/>
            </a:endParaRPr>
          </a:p>
        </p:txBody>
      </p:sp>
      <p:sp>
        <p:nvSpPr>
          <p:cNvPr id="5" name="object 7">
            <a:extLst>
              <a:ext uri="{FF2B5EF4-FFF2-40B4-BE49-F238E27FC236}">
                <a16:creationId xmlns:a16="http://schemas.microsoft.com/office/drawing/2014/main" id="{E26677D5-104E-56DB-1DF6-EFF2CAC6337B}"/>
              </a:ext>
            </a:extLst>
          </p:cNvPr>
          <p:cNvSpPr txBox="1">
            <a:spLocks/>
          </p:cNvSpPr>
          <p:nvPr/>
        </p:nvSpPr>
        <p:spPr>
          <a:xfrm>
            <a:off x="554300" y="476577"/>
            <a:ext cx="5099368" cy="628377"/>
          </a:xfrm>
          <a:prstGeom prst="rect">
            <a:avLst/>
          </a:prstGeom>
        </p:spPr>
        <p:txBody>
          <a:bodyPr vert="horz" wrap="square" lIns="0" tIns="12700" rIns="0" bIns="0" rtlCol="0">
            <a:spAutoFit/>
          </a:bodyPr>
          <a:lstStyle>
            <a:lvl1pPr>
              <a:defRPr sz="7000" b="1" i="0">
                <a:solidFill>
                  <a:schemeClr val="bg1"/>
                </a:solidFill>
                <a:latin typeface="Arial"/>
                <a:ea typeface="+mj-ea"/>
                <a:cs typeface="Arial"/>
              </a:defRPr>
            </a:lvl1pPr>
          </a:lstStyle>
          <a:p>
            <a:pPr marL="12700">
              <a:spcBef>
                <a:spcPts val="100"/>
              </a:spcBef>
            </a:pPr>
            <a:r>
              <a:rPr lang="en-GB" sz="4000" kern="0" spc="-150">
                <a:solidFill>
                  <a:srgbClr val="231F20"/>
                </a:solidFill>
                <a:latin typeface="Franklin Gothic Book" panose="020B0503020102020204" pitchFamily="34" charset="0"/>
              </a:rPr>
              <a:t>Our principles</a:t>
            </a:r>
            <a:endParaRPr lang="en-GB" sz="4000" kern="0" dirty="0">
              <a:latin typeface="Franklin Gothic Book" panose="020B0503020102020204" pitchFamily="34" charset="0"/>
              <a:cs typeface="Georgia"/>
            </a:endParaRPr>
          </a:p>
        </p:txBody>
      </p:sp>
      <p:pic>
        <p:nvPicPr>
          <p:cNvPr id="2" name="Picture 1" descr="Graphical user interface, text, application&#10;&#10;Description automatically generated">
            <a:extLst>
              <a:ext uri="{FF2B5EF4-FFF2-40B4-BE49-F238E27FC236}">
                <a16:creationId xmlns:a16="http://schemas.microsoft.com/office/drawing/2014/main" id="{BA514D55-37ED-36A9-9ABD-D3156CCF77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89825" y="5427625"/>
            <a:ext cx="2330605" cy="1123352"/>
          </a:xfrm>
          <a:prstGeom prst="rect">
            <a:avLst/>
          </a:prstGeom>
        </p:spPr>
      </p:pic>
      <p:pic>
        <p:nvPicPr>
          <p:cNvPr id="3" name="Picture 2" descr="Diagram&#10;&#10;Description automatically generated">
            <a:extLst>
              <a:ext uri="{FF2B5EF4-FFF2-40B4-BE49-F238E27FC236}">
                <a16:creationId xmlns:a16="http://schemas.microsoft.com/office/drawing/2014/main" id="{7B1CE43C-3FD6-476D-BB60-72C3E277E7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45715" y="5393170"/>
            <a:ext cx="1410681" cy="1114438"/>
          </a:xfrm>
          <a:prstGeom prst="rect">
            <a:avLst/>
          </a:prstGeom>
        </p:spPr>
      </p:pic>
      <p:pic>
        <p:nvPicPr>
          <p:cNvPr id="7" name="Picture 6" descr="A black and white logo with a light bulb and arrow&#10;&#10;AI-generated content may be incorrect.">
            <a:extLst>
              <a:ext uri="{FF2B5EF4-FFF2-40B4-BE49-F238E27FC236}">
                <a16:creationId xmlns:a16="http://schemas.microsoft.com/office/drawing/2014/main" id="{6FBFB25B-57B0-7403-3BD3-DA852625456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62299" y="6555035"/>
            <a:ext cx="2018659" cy="1112406"/>
          </a:xfrm>
          <a:prstGeom prst="rect">
            <a:avLst/>
          </a:prstGeom>
        </p:spPr>
      </p:pic>
    </p:spTree>
    <p:extLst>
      <p:ext uri="{BB962C8B-B14F-4D97-AF65-F5344CB8AC3E}">
        <p14:creationId xmlns:p14="http://schemas.microsoft.com/office/powerpoint/2010/main" val="1057415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8D86B-9862-3AD6-D33A-77F7D39E1AF9}"/>
            </a:ext>
          </a:extLst>
        </p:cNvPr>
        <p:cNvGrpSpPr/>
        <p:nvPr/>
      </p:nvGrpSpPr>
      <p:grpSpPr>
        <a:xfrm>
          <a:off x="0" y="0"/>
          <a:ext cx="0" cy="0"/>
          <a:chOff x="0" y="0"/>
          <a:chExt cx="0" cy="0"/>
        </a:xfrm>
      </p:grpSpPr>
      <p:sp>
        <p:nvSpPr>
          <p:cNvPr id="7" name="object 7">
            <a:extLst>
              <a:ext uri="{FF2B5EF4-FFF2-40B4-BE49-F238E27FC236}">
                <a16:creationId xmlns:a16="http://schemas.microsoft.com/office/drawing/2014/main" id="{608058F1-0B80-0F44-79E5-35A8F28FCD9A}"/>
              </a:ext>
            </a:extLst>
          </p:cNvPr>
          <p:cNvSpPr txBox="1">
            <a:spLocks noGrp="1"/>
          </p:cNvSpPr>
          <p:nvPr>
            <p:ph type="title"/>
          </p:nvPr>
        </p:nvSpPr>
        <p:spPr>
          <a:xfrm>
            <a:off x="554300" y="476577"/>
            <a:ext cx="5099368" cy="628377"/>
          </a:xfrm>
          <a:prstGeom prst="rect">
            <a:avLst/>
          </a:prstGeom>
        </p:spPr>
        <p:txBody>
          <a:bodyPr vert="horz" wrap="square" lIns="0" tIns="12700" rIns="0" bIns="0" rtlCol="0">
            <a:spAutoFit/>
          </a:bodyPr>
          <a:lstStyle/>
          <a:p>
            <a:pPr marL="12700">
              <a:lnSpc>
                <a:spcPct val="100000"/>
              </a:lnSpc>
              <a:spcBef>
                <a:spcPts val="100"/>
              </a:spcBef>
            </a:pPr>
            <a:r>
              <a:rPr lang="en-GB" sz="4000" spc="-150" dirty="0">
                <a:solidFill>
                  <a:srgbClr val="231F20"/>
                </a:solidFill>
                <a:latin typeface="Franklin Gothic Book" panose="020B0503020102020204" pitchFamily="34" charset="0"/>
              </a:rPr>
              <a:t>About our programmes</a:t>
            </a:r>
            <a:endParaRPr sz="4000" dirty="0">
              <a:latin typeface="Franklin Gothic Book" panose="020B0503020102020204" pitchFamily="34" charset="0"/>
              <a:cs typeface="Georgia"/>
            </a:endParaRPr>
          </a:p>
        </p:txBody>
      </p:sp>
      <p:sp>
        <p:nvSpPr>
          <p:cNvPr id="2" name="object 3">
            <a:extLst>
              <a:ext uri="{FF2B5EF4-FFF2-40B4-BE49-F238E27FC236}">
                <a16:creationId xmlns:a16="http://schemas.microsoft.com/office/drawing/2014/main" id="{184D995A-0EB1-B0DD-A99C-F82FF0FE7B84}"/>
              </a:ext>
            </a:extLst>
          </p:cNvPr>
          <p:cNvSpPr txBox="1"/>
          <p:nvPr/>
        </p:nvSpPr>
        <p:spPr>
          <a:xfrm>
            <a:off x="554300" y="1725496"/>
            <a:ext cx="4711763" cy="4171527"/>
          </a:xfrm>
          <a:prstGeom prst="rect">
            <a:avLst/>
          </a:prstGeom>
        </p:spPr>
        <p:txBody>
          <a:bodyPr vert="horz" wrap="square" lIns="0" tIns="160655" rIns="0" bIns="0" rtlCol="0" anchor="t">
            <a:spAutoFit/>
          </a:bodyPr>
          <a:lstStyle/>
          <a:p>
            <a:pPr marL="12700" marR="5080">
              <a:lnSpc>
                <a:spcPts val="2200"/>
              </a:lnSpc>
              <a:spcBef>
                <a:spcPts val="340"/>
              </a:spcBef>
            </a:pPr>
            <a:r>
              <a:rPr lang="en-US" sz="1800" dirty="0">
                <a:latin typeface="Franklin Gothic Book" panose="020B0503020102020204" pitchFamily="34" charset="0"/>
              </a:rPr>
              <a:t>The </a:t>
            </a:r>
            <a:r>
              <a:rPr lang="en-US" sz="1800" b="1" dirty="0">
                <a:latin typeface="Franklin Gothic Book" panose="020B0503020102020204" pitchFamily="34" charset="0"/>
              </a:rPr>
              <a:t>FutureMe</a:t>
            </a:r>
            <a:r>
              <a:rPr lang="en-US" sz="1800" dirty="0">
                <a:latin typeface="Franklin Gothic Book" panose="020B0503020102020204" pitchFamily="34" charset="0"/>
              </a:rPr>
              <a:t> </a:t>
            </a:r>
            <a:r>
              <a:rPr lang="en-US" sz="1800" dirty="0" err="1">
                <a:latin typeface="Franklin Gothic Book" panose="020B0503020102020204" pitchFamily="34" charset="0"/>
              </a:rPr>
              <a:t>programme</a:t>
            </a:r>
            <a:r>
              <a:rPr lang="en-US" sz="1800" dirty="0">
                <a:latin typeface="Franklin Gothic Book" panose="020B0503020102020204" pitchFamily="34" charset="0"/>
              </a:rPr>
              <a:t> provides five years of </a:t>
            </a:r>
            <a:r>
              <a:rPr lang="en-US" sz="1800" dirty="0" err="1">
                <a:latin typeface="Franklin Gothic Book" panose="020B0503020102020204" pitchFamily="34" charset="0"/>
              </a:rPr>
              <a:t>personalised</a:t>
            </a:r>
            <a:r>
              <a:rPr lang="en-US" sz="1800" dirty="0">
                <a:latin typeface="Franklin Gothic Book" panose="020B0503020102020204" pitchFamily="34" charset="0"/>
              </a:rPr>
              <a:t> coaching and employability activities to get young people ready for the world of work. Coaches build trusted relationships, supporting young people to take control, find solutions to challenges, develop skills and create a positive vision for their future.</a:t>
            </a:r>
          </a:p>
          <a:p>
            <a:pPr marL="12700" marR="5080" algn="just">
              <a:lnSpc>
                <a:spcPts val="2200"/>
              </a:lnSpc>
              <a:spcBef>
                <a:spcPts val="340"/>
              </a:spcBef>
            </a:pPr>
            <a:endParaRPr lang="en-US" sz="1800" dirty="0">
              <a:latin typeface="Franklin Gothic Book" panose="020B0503020102020204" pitchFamily="34" charset="0"/>
              <a:cs typeface="Georgia"/>
            </a:endParaRPr>
          </a:p>
          <a:p>
            <a:pPr marL="12700" marR="5080">
              <a:lnSpc>
                <a:spcPts val="2200"/>
              </a:lnSpc>
              <a:spcBef>
                <a:spcPts val="340"/>
              </a:spcBef>
            </a:pPr>
            <a:r>
              <a:rPr lang="en-US" sz="1800" dirty="0" err="1">
                <a:latin typeface="Franklin Gothic Book" panose="020B0503020102020204" pitchFamily="34" charset="0"/>
              </a:rPr>
              <a:t>Specialised</a:t>
            </a:r>
            <a:r>
              <a:rPr lang="en-US" sz="1800" dirty="0">
                <a:latin typeface="Franklin Gothic Book" panose="020B0503020102020204" pitchFamily="34" charset="0"/>
              </a:rPr>
              <a:t> ready for work activities support young people to get familiar with the workplace, become inspired and identify a pathway to their chosen career. We run this </a:t>
            </a:r>
            <a:r>
              <a:rPr lang="en-US" sz="1800" dirty="0" err="1">
                <a:latin typeface="Franklin Gothic Book" panose="020B0503020102020204" pitchFamily="34" charset="0"/>
              </a:rPr>
              <a:t>programme</a:t>
            </a:r>
            <a:r>
              <a:rPr lang="en-US" sz="1800" dirty="0">
                <a:latin typeface="Franklin Gothic Book" panose="020B0503020102020204" pitchFamily="34" charset="0"/>
              </a:rPr>
              <a:t> in 15 schools in North and East London, Nottingham and Kent.</a:t>
            </a:r>
            <a:endParaRPr lang="en-GB" sz="1800" dirty="0">
              <a:latin typeface="Franklin Gothic Book" panose="020B0503020102020204" pitchFamily="34" charset="0"/>
              <a:cs typeface="Georgia"/>
            </a:endParaRPr>
          </a:p>
        </p:txBody>
      </p:sp>
      <p:pic>
        <p:nvPicPr>
          <p:cNvPr id="6" name="Picture 5" descr="A group of people in yellow vests and helmets posing for a photo&#10;&#10;Description automatically generated">
            <a:extLst>
              <a:ext uri="{FF2B5EF4-FFF2-40B4-BE49-F238E27FC236}">
                <a16:creationId xmlns:a16="http://schemas.microsoft.com/office/drawing/2014/main" id="{7E100B30-3387-EB58-BED7-A0AAC0C3D6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27339" y="1963641"/>
            <a:ext cx="4847422" cy="3635567"/>
          </a:xfrm>
          <a:prstGeom prst="rect">
            <a:avLst/>
          </a:prstGeom>
        </p:spPr>
      </p:pic>
      <p:pic>
        <p:nvPicPr>
          <p:cNvPr id="3" name="Picture 2" descr="A black and white logo with a light bulb and arrow&#10;&#10;AI-generated content may be incorrect.">
            <a:extLst>
              <a:ext uri="{FF2B5EF4-FFF2-40B4-BE49-F238E27FC236}">
                <a16:creationId xmlns:a16="http://schemas.microsoft.com/office/drawing/2014/main" id="{676A7742-42D3-D79D-4E0D-14AC12E410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62299" y="6555035"/>
            <a:ext cx="2018659" cy="1112406"/>
          </a:xfrm>
          <a:prstGeom prst="rect">
            <a:avLst/>
          </a:prstGeom>
        </p:spPr>
      </p:pic>
    </p:spTree>
    <p:extLst>
      <p:ext uri="{BB962C8B-B14F-4D97-AF65-F5344CB8AC3E}">
        <p14:creationId xmlns:p14="http://schemas.microsoft.com/office/powerpoint/2010/main" val="1727222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xfrm>
            <a:off x="554300" y="476577"/>
            <a:ext cx="5099368" cy="628377"/>
          </a:xfrm>
          <a:prstGeom prst="rect">
            <a:avLst/>
          </a:prstGeom>
        </p:spPr>
        <p:txBody>
          <a:bodyPr vert="horz" wrap="square" lIns="0" tIns="12700" rIns="0" bIns="0" rtlCol="0">
            <a:spAutoFit/>
          </a:bodyPr>
          <a:lstStyle/>
          <a:p>
            <a:pPr marL="12700">
              <a:lnSpc>
                <a:spcPct val="100000"/>
              </a:lnSpc>
              <a:spcBef>
                <a:spcPts val="100"/>
              </a:spcBef>
            </a:pPr>
            <a:r>
              <a:rPr lang="en-GB" sz="4000" spc="-150" dirty="0">
                <a:solidFill>
                  <a:srgbClr val="231F20"/>
                </a:solidFill>
                <a:latin typeface="Franklin Gothic Book" panose="020B0503020102020204" pitchFamily="34" charset="0"/>
              </a:rPr>
              <a:t>About our programmes</a:t>
            </a:r>
            <a:endParaRPr sz="4000" dirty="0">
              <a:latin typeface="Franklin Gothic Book" panose="020B0503020102020204" pitchFamily="34" charset="0"/>
              <a:cs typeface="Georgia"/>
            </a:endParaRPr>
          </a:p>
        </p:txBody>
      </p:sp>
      <p:sp>
        <p:nvSpPr>
          <p:cNvPr id="2" name="object 3">
            <a:extLst>
              <a:ext uri="{FF2B5EF4-FFF2-40B4-BE49-F238E27FC236}">
                <a16:creationId xmlns:a16="http://schemas.microsoft.com/office/drawing/2014/main" id="{7599602F-BAFF-BDA7-4E21-4A4EE6E14CDD}"/>
              </a:ext>
            </a:extLst>
          </p:cNvPr>
          <p:cNvSpPr txBox="1"/>
          <p:nvPr/>
        </p:nvSpPr>
        <p:spPr>
          <a:xfrm>
            <a:off x="554300" y="1336589"/>
            <a:ext cx="4854479" cy="4889672"/>
          </a:xfrm>
          <a:prstGeom prst="rect">
            <a:avLst/>
          </a:prstGeom>
        </p:spPr>
        <p:txBody>
          <a:bodyPr vert="horz" wrap="square" lIns="0" tIns="160655" rIns="0" bIns="0" rtlCol="0" anchor="t">
            <a:spAutoFit/>
          </a:bodyPr>
          <a:lstStyle/>
          <a:p>
            <a:pPr marL="12700" marR="5080">
              <a:lnSpc>
                <a:spcPts val="2200"/>
              </a:lnSpc>
              <a:spcBef>
                <a:spcPts val="340"/>
              </a:spcBef>
            </a:pPr>
            <a:r>
              <a:rPr lang="en-US" sz="1800" dirty="0">
                <a:latin typeface="Franklin Gothic Book" panose="020B0503020102020204" pitchFamily="34" charset="0"/>
              </a:rPr>
              <a:t>The </a:t>
            </a:r>
            <a:r>
              <a:rPr lang="en-US" sz="1800" b="1" dirty="0">
                <a:latin typeface="Franklin Gothic Book" panose="020B0503020102020204" pitchFamily="34" charset="0"/>
              </a:rPr>
              <a:t>Work Forward </a:t>
            </a:r>
            <a:r>
              <a:rPr lang="en-US" sz="1800" dirty="0" err="1">
                <a:latin typeface="Franklin Gothic Book" panose="020B0503020102020204" pitchFamily="34" charset="0"/>
              </a:rPr>
              <a:t>programme</a:t>
            </a:r>
            <a:r>
              <a:rPr lang="en-US" sz="1800" dirty="0">
                <a:latin typeface="Franklin Gothic Book" panose="020B0503020102020204" pitchFamily="34" charset="0"/>
              </a:rPr>
              <a:t> operates in London, Kent, and Nottingham, working with young adults aged 16 – 24 who reside in low-income households to support them into sustainable paid employment. </a:t>
            </a:r>
          </a:p>
          <a:p>
            <a:pPr marL="12700" marR="5080">
              <a:lnSpc>
                <a:spcPts val="2200"/>
              </a:lnSpc>
              <a:spcBef>
                <a:spcPts val="340"/>
              </a:spcBef>
            </a:pPr>
            <a:endParaRPr lang="en-US" sz="1800" dirty="0">
              <a:latin typeface="Franklin Gothic Book" panose="020B0503020102020204" pitchFamily="34" charset="0"/>
            </a:endParaRPr>
          </a:p>
          <a:p>
            <a:pPr marL="12700" marR="5080">
              <a:lnSpc>
                <a:spcPts val="2200"/>
              </a:lnSpc>
              <a:spcBef>
                <a:spcPts val="340"/>
              </a:spcBef>
            </a:pPr>
            <a:r>
              <a:rPr lang="en-GB" sz="1800" dirty="0">
                <a:latin typeface="Franklin Gothic Book" panose="020B0503020102020204" pitchFamily="34" charset="0"/>
              </a:rPr>
              <a:t>The programme</a:t>
            </a:r>
            <a:r>
              <a:rPr lang="en-GB" dirty="0">
                <a:latin typeface="Franklin Gothic Book" panose="020B0503020102020204" pitchFamily="34" charset="0"/>
              </a:rPr>
              <a:t> </a:t>
            </a:r>
            <a:r>
              <a:rPr lang="en-GB" sz="1800" dirty="0">
                <a:latin typeface="Franklin Gothic Book" panose="020B0503020102020204" pitchFamily="34" charset="0"/>
              </a:rPr>
              <a:t>provides young people with a specialist Progression Coach for up to one year.</a:t>
            </a:r>
          </a:p>
          <a:p>
            <a:pPr marL="12700" marR="5080">
              <a:lnSpc>
                <a:spcPts val="2200"/>
              </a:lnSpc>
              <a:spcBef>
                <a:spcPts val="340"/>
              </a:spcBef>
            </a:pPr>
            <a:r>
              <a:rPr lang="en-GB" sz="1800" dirty="0">
                <a:latin typeface="Franklin Gothic Book" panose="020B0503020102020204" pitchFamily="34" charset="0"/>
              </a:rPr>
              <a:t>Coaches offer support through one-to-one</a:t>
            </a:r>
          </a:p>
          <a:p>
            <a:pPr marL="12700" marR="5080">
              <a:lnSpc>
                <a:spcPts val="2200"/>
              </a:lnSpc>
              <a:spcBef>
                <a:spcPts val="340"/>
              </a:spcBef>
            </a:pPr>
            <a:r>
              <a:rPr lang="en-GB" sz="1800" dirty="0">
                <a:latin typeface="Franklin Gothic Book" panose="020B0503020102020204" pitchFamily="34" charset="0"/>
              </a:rPr>
              <a:t>coaching sessions, group workshops and facilitating employer connections.</a:t>
            </a:r>
          </a:p>
          <a:p>
            <a:pPr marL="12700" marR="5080">
              <a:lnSpc>
                <a:spcPts val="2200"/>
              </a:lnSpc>
              <a:spcBef>
                <a:spcPts val="340"/>
              </a:spcBef>
            </a:pPr>
            <a:endParaRPr lang="en-GB" dirty="0">
              <a:latin typeface="Franklin Gothic Book" panose="020B0503020102020204" pitchFamily="34" charset="0"/>
            </a:endParaRPr>
          </a:p>
          <a:p>
            <a:pPr marL="12700" marR="5080">
              <a:lnSpc>
                <a:spcPts val="2200"/>
              </a:lnSpc>
              <a:spcBef>
                <a:spcPts val="340"/>
              </a:spcBef>
            </a:pPr>
            <a:r>
              <a:rPr lang="en-GB" dirty="0">
                <a:latin typeface="Franklin Gothic Book" panose="020B0503020102020204" pitchFamily="34" charset="0"/>
              </a:rPr>
              <a:t>Young people on the programme</a:t>
            </a:r>
            <a:r>
              <a:rPr lang="en-GB" sz="1800" dirty="0">
                <a:latin typeface="Franklin Gothic Book" panose="020B0503020102020204" pitchFamily="34" charset="0"/>
              </a:rPr>
              <a:t> have access to a range of support to help them identify their future aspirations, develop their skills, access peer support, and ultimately secure paid employment.</a:t>
            </a:r>
            <a:endParaRPr lang="en-US" sz="1800" dirty="0">
              <a:latin typeface="Franklin Gothic Book" panose="020B0503020102020204" pitchFamily="34" charset="0"/>
            </a:endParaRPr>
          </a:p>
        </p:txBody>
      </p:sp>
      <p:pic>
        <p:nvPicPr>
          <p:cNvPr id="4" name="Picture 3" descr="A group of young men posing for a photo&#10;&#10;Description automatically generated">
            <a:extLst>
              <a:ext uri="{FF2B5EF4-FFF2-40B4-BE49-F238E27FC236}">
                <a16:creationId xmlns:a16="http://schemas.microsoft.com/office/drawing/2014/main" id="{04E60A98-0ECC-8943-5C5F-4C677FD6279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20281" y="1963641"/>
            <a:ext cx="4854480" cy="3236320"/>
          </a:xfrm>
          <a:prstGeom prst="rect">
            <a:avLst/>
          </a:prstGeom>
        </p:spPr>
      </p:pic>
      <p:pic>
        <p:nvPicPr>
          <p:cNvPr id="3" name="Picture 2" descr="A black and white logo with a light bulb and arrow&#10;&#10;AI-generated content may be incorrect.">
            <a:extLst>
              <a:ext uri="{FF2B5EF4-FFF2-40B4-BE49-F238E27FC236}">
                <a16:creationId xmlns:a16="http://schemas.microsoft.com/office/drawing/2014/main" id="{CF1C9E36-7D5E-0C65-1BD7-EB2532A4CA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62299" y="6555035"/>
            <a:ext cx="2018659" cy="1112406"/>
          </a:xfrm>
          <a:prstGeom prst="rect">
            <a:avLst/>
          </a:prstGeom>
        </p:spPr>
      </p:pic>
    </p:spTree>
    <p:extLst>
      <p:ext uri="{BB962C8B-B14F-4D97-AF65-F5344CB8AC3E}">
        <p14:creationId xmlns:p14="http://schemas.microsoft.com/office/powerpoint/2010/main" val="261458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xfrm>
            <a:off x="554300" y="476577"/>
            <a:ext cx="5099368" cy="628377"/>
          </a:xfrm>
          <a:prstGeom prst="rect">
            <a:avLst/>
          </a:prstGeom>
        </p:spPr>
        <p:txBody>
          <a:bodyPr vert="horz" wrap="square" lIns="0" tIns="12700" rIns="0" bIns="0" rtlCol="0">
            <a:spAutoFit/>
          </a:bodyPr>
          <a:lstStyle/>
          <a:p>
            <a:pPr marL="12700">
              <a:lnSpc>
                <a:spcPct val="100000"/>
              </a:lnSpc>
              <a:spcBef>
                <a:spcPts val="100"/>
              </a:spcBef>
            </a:pPr>
            <a:r>
              <a:rPr lang="en-GB" sz="4000" spc="-150" dirty="0">
                <a:solidFill>
                  <a:srgbClr val="231F20"/>
                </a:solidFill>
                <a:latin typeface="Franklin Gothic Book" panose="020B0503020102020204" pitchFamily="34" charset="0"/>
              </a:rPr>
              <a:t>About our programmes</a:t>
            </a:r>
            <a:endParaRPr sz="4000" dirty="0">
              <a:latin typeface="Franklin Gothic Book" panose="020B0503020102020204" pitchFamily="34" charset="0"/>
              <a:cs typeface="Georgia"/>
            </a:endParaRPr>
          </a:p>
        </p:txBody>
      </p:sp>
      <p:sp>
        <p:nvSpPr>
          <p:cNvPr id="2" name="object 3">
            <a:extLst>
              <a:ext uri="{FF2B5EF4-FFF2-40B4-BE49-F238E27FC236}">
                <a16:creationId xmlns:a16="http://schemas.microsoft.com/office/drawing/2014/main" id="{7599602F-BAFF-BDA7-4E21-4A4EE6E14CDD}"/>
              </a:ext>
            </a:extLst>
          </p:cNvPr>
          <p:cNvSpPr txBox="1"/>
          <p:nvPr/>
        </p:nvSpPr>
        <p:spPr>
          <a:xfrm>
            <a:off x="554300" y="1626344"/>
            <a:ext cx="4623628" cy="4871205"/>
          </a:xfrm>
          <a:prstGeom prst="rect">
            <a:avLst/>
          </a:prstGeom>
        </p:spPr>
        <p:txBody>
          <a:bodyPr vert="horz" wrap="square" lIns="0" tIns="160655" rIns="0" bIns="0" rtlCol="0" anchor="t">
            <a:spAutoFit/>
          </a:bodyPr>
          <a:lstStyle/>
          <a:p>
            <a:pPr rtl="0"/>
            <a:r>
              <a:rPr lang="en-US" sz="1800" dirty="0">
                <a:latin typeface="Franklin Gothic Book" panose="020B0503020102020204" pitchFamily="34" charset="0"/>
              </a:rPr>
              <a:t>The </a:t>
            </a:r>
            <a:r>
              <a:rPr lang="en-US" sz="1800" b="1" dirty="0">
                <a:latin typeface="Franklin Gothic Book" panose="020B0503020102020204" pitchFamily="34" charset="0"/>
              </a:rPr>
              <a:t>Future Leaders </a:t>
            </a:r>
            <a:r>
              <a:rPr lang="en-US" sz="1800" dirty="0" err="1">
                <a:latin typeface="Franklin Gothic Book" panose="020B0503020102020204" pitchFamily="34" charset="0"/>
              </a:rPr>
              <a:t>programme</a:t>
            </a:r>
            <a:r>
              <a:rPr lang="en-US" sz="1800" dirty="0">
                <a:latin typeface="Franklin Gothic Book" panose="020B0503020102020204" pitchFamily="34" charset="0"/>
              </a:rPr>
              <a:t> works with young Black men and young Black and Asian women that are at risk of exclusion or have been excluded from mainstream school. </a:t>
            </a:r>
          </a:p>
          <a:p>
            <a:pPr rtl="0"/>
            <a:endParaRPr lang="en-US" sz="1800" dirty="0">
              <a:latin typeface="Franklin Gothic Book" panose="020B0503020102020204" pitchFamily="34" charset="0"/>
            </a:endParaRPr>
          </a:p>
          <a:p>
            <a:pPr rtl="0"/>
            <a:r>
              <a:rPr lang="en-US" sz="1800" dirty="0">
                <a:latin typeface="Franklin Gothic Book" panose="020B0503020102020204" pitchFamily="34" charset="0"/>
              </a:rPr>
              <a:t>In London, young Black students are more likely to be excluded from school than white British students and young Black men experience disproportionately high unemployment rates.</a:t>
            </a:r>
          </a:p>
          <a:p>
            <a:pPr rtl="0"/>
            <a:r>
              <a:rPr lang="en-US" sz="1800" dirty="0">
                <a:latin typeface="Franklin Gothic Book" panose="020B0503020102020204" pitchFamily="34" charset="0"/>
              </a:rPr>
              <a:t> </a:t>
            </a:r>
          </a:p>
          <a:p>
            <a:pPr rtl="0"/>
            <a:r>
              <a:rPr lang="en-US" sz="1800" dirty="0">
                <a:latin typeface="Franklin Gothic Book" panose="020B0503020102020204" pitchFamily="34" charset="0"/>
              </a:rPr>
              <a:t>To tackle these issues, Future Leaders supports Black students in alternative provisions and schools to make a successful transition into a post-16 destination, overcome the barriers they may face such as a lack of networks, social capital and soft skills, and prepare them to be ready to find a fulfilling career.</a:t>
            </a:r>
            <a:endParaRPr lang="en-GB" sz="1800" dirty="0">
              <a:latin typeface="Franklin Gothic Book" panose="020B0503020102020204" pitchFamily="34" charset="0"/>
              <a:cs typeface="Georgia"/>
            </a:endParaRPr>
          </a:p>
        </p:txBody>
      </p:sp>
      <p:pic>
        <p:nvPicPr>
          <p:cNvPr id="6" name="Picture 5" descr="A man sitting with a young man who is writing on some paper">
            <a:extLst>
              <a:ext uri="{FF2B5EF4-FFF2-40B4-BE49-F238E27FC236}">
                <a16:creationId xmlns:a16="http://schemas.microsoft.com/office/drawing/2014/main" id="{5FBED5A2-1E84-87FF-BD07-8F645DA9DC4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6700" y="1809403"/>
            <a:ext cx="4928061" cy="3484139"/>
          </a:xfrm>
          <a:prstGeom prst="rect">
            <a:avLst/>
          </a:prstGeom>
        </p:spPr>
      </p:pic>
      <p:pic>
        <p:nvPicPr>
          <p:cNvPr id="3" name="Picture 2" descr="A black and white logo with a light bulb and arrow&#10;&#10;AI-generated content may be incorrect.">
            <a:extLst>
              <a:ext uri="{FF2B5EF4-FFF2-40B4-BE49-F238E27FC236}">
                <a16:creationId xmlns:a16="http://schemas.microsoft.com/office/drawing/2014/main" id="{EBB0F0D4-9C76-82C0-D9E1-DA8A39F882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62299" y="6555035"/>
            <a:ext cx="2018659" cy="1112406"/>
          </a:xfrm>
          <a:prstGeom prst="rect">
            <a:avLst/>
          </a:prstGeom>
        </p:spPr>
      </p:pic>
    </p:spTree>
    <p:extLst>
      <p:ext uri="{BB962C8B-B14F-4D97-AF65-F5344CB8AC3E}">
        <p14:creationId xmlns:p14="http://schemas.microsoft.com/office/powerpoint/2010/main" val="498067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xfrm>
            <a:off x="554300" y="476577"/>
            <a:ext cx="5099368" cy="628377"/>
          </a:xfrm>
          <a:prstGeom prst="rect">
            <a:avLst/>
          </a:prstGeom>
        </p:spPr>
        <p:txBody>
          <a:bodyPr vert="horz" wrap="square" lIns="0" tIns="12700" rIns="0" bIns="0" rtlCol="0">
            <a:spAutoFit/>
          </a:bodyPr>
          <a:lstStyle/>
          <a:p>
            <a:pPr marL="12700">
              <a:lnSpc>
                <a:spcPct val="100000"/>
              </a:lnSpc>
              <a:spcBef>
                <a:spcPts val="100"/>
              </a:spcBef>
            </a:pPr>
            <a:r>
              <a:rPr lang="en-GB" sz="4000" spc="-150" dirty="0">
                <a:solidFill>
                  <a:srgbClr val="231F20"/>
                </a:solidFill>
                <a:latin typeface="Franklin Gothic Book" panose="020B0503020102020204" pitchFamily="34" charset="0"/>
              </a:rPr>
              <a:t>About the role</a:t>
            </a:r>
            <a:endParaRPr sz="4000" dirty="0">
              <a:latin typeface="Franklin Gothic Book" panose="020B0503020102020204" pitchFamily="34" charset="0"/>
              <a:cs typeface="Georgia"/>
            </a:endParaRPr>
          </a:p>
        </p:txBody>
      </p:sp>
      <p:sp>
        <p:nvSpPr>
          <p:cNvPr id="2" name="object 3">
            <a:extLst>
              <a:ext uri="{FF2B5EF4-FFF2-40B4-BE49-F238E27FC236}">
                <a16:creationId xmlns:a16="http://schemas.microsoft.com/office/drawing/2014/main" id="{7599602F-BAFF-BDA7-4E21-4A4EE6E14CDD}"/>
              </a:ext>
            </a:extLst>
          </p:cNvPr>
          <p:cNvSpPr txBox="1"/>
          <p:nvPr/>
        </p:nvSpPr>
        <p:spPr>
          <a:xfrm>
            <a:off x="554300" y="1104954"/>
            <a:ext cx="9548167" cy="5240537"/>
          </a:xfrm>
          <a:prstGeom prst="rect">
            <a:avLst/>
          </a:prstGeom>
        </p:spPr>
        <p:txBody>
          <a:bodyPr vert="horz" wrap="square" lIns="0" tIns="160655" rIns="0" bIns="0" rtlCol="0" anchor="t">
            <a:spAutoFit/>
          </a:bodyPr>
          <a:lstStyle/>
          <a:p>
            <a:r>
              <a:rPr lang="en-GB" sz="2200" dirty="0">
                <a:latin typeface="Franklin Gothic Book" panose="020B0503020102020204" pitchFamily="34" charset="0"/>
              </a:rPr>
              <a:t>This position is a 9 month, fixed term role in central Nottingham, covering for one of our Progression Coaches who will shortly be taking maternity leave.</a:t>
            </a:r>
          </a:p>
          <a:p>
            <a:endParaRPr lang="en-GB" sz="2200" dirty="0">
              <a:latin typeface="Franklin Gothic Book" panose="020B0503020102020204" pitchFamily="34" charset="0"/>
            </a:endParaRPr>
          </a:p>
          <a:p>
            <a:r>
              <a:rPr lang="en-GB" sz="2200" dirty="0">
                <a:latin typeface="Franklin Gothic Book" panose="020B0503020102020204" pitchFamily="34" charset="0"/>
              </a:rPr>
              <a:t>Our Progression Coaches are at the heart of the </a:t>
            </a:r>
            <a:r>
              <a:rPr lang="en-GB" sz="2200" dirty="0" err="1">
                <a:latin typeface="Franklin Gothic Book" panose="020B0503020102020204" pitchFamily="34" charset="0"/>
              </a:rPr>
              <a:t>ThinkForward</a:t>
            </a:r>
            <a:r>
              <a:rPr lang="en-GB" sz="2200" dirty="0">
                <a:latin typeface="Franklin Gothic Book" panose="020B0503020102020204" pitchFamily="34" charset="0"/>
              </a:rPr>
              <a:t> initiative. Coaches provide young people with personalised one-to-one coaching and group activities, as well as exposure to the world of work and cultural enrichment activities. Coaching enables young people to overcome challenges holding them back from achieving their potential and ultimately a safer and more successful pathway into employment and adulthood. Our young people are supported by </a:t>
            </a:r>
            <a:r>
              <a:rPr lang="en-GB" sz="2200" dirty="0" err="1">
                <a:latin typeface="Franklin Gothic Book" panose="020B0503020102020204" pitchFamily="34" charset="0"/>
              </a:rPr>
              <a:t>ThinkForward</a:t>
            </a:r>
            <a:r>
              <a:rPr lang="en-GB" sz="2200" dirty="0">
                <a:latin typeface="Franklin Gothic Book" panose="020B0503020102020204" pitchFamily="34" charset="0"/>
              </a:rPr>
              <a:t> for five years, from 13-18 years old.</a:t>
            </a:r>
          </a:p>
          <a:p>
            <a:endParaRPr lang="en-GB" sz="2200" dirty="0">
              <a:latin typeface="Franklin Gothic Book" panose="020B0503020102020204" pitchFamily="34" charset="0"/>
            </a:endParaRPr>
          </a:p>
          <a:p>
            <a:r>
              <a:rPr lang="en-GB" sz="2200" dirty="0">
                <a:latin typeface="Franklin Gothic Book" panose="020B0503020102020204" pitchFamily="34" charset="0"/>
              </a:rPr>
              <a:t>Our Progression Coaches project manage the </a:t>
            </a:r>
            <a:r>
              <a:rPr lang="en-GB" sz="2200" dirty="0" err="1">
                <a:latin typeface="Franklin Gothic Book" panose="020B0503020102020204" pitchFamily="34" charset="0"/>
              </a:rPr>
              <a:t>ThinkForward</a:t>
            </a:r>
            <a:r>
              <a:rPr lang="en-GB" sz="2200" dirty="0">
                <a:latin typeface="Franklin Gothic Book" panose="020B0503020102020204" pitchFamily="34" charset="0"/>
              </a:rPr>
              <a:t> programme within one of our schools and its local community, ensuring that quality and impact is achieved, while also managing successful relationships with our partner schools and businesses.</a:t>
            </a:r>
          </a:p>
        </p:txBody>
      </p:sp>
      <p:pic>
        <p:nvPicPr>
          <p:cNvPr id="3" name="Picture 2" descr="A black and white logo with a light bulb and arrow&#10;&#10;AI-generated content may be incorrect.">
            <a:extLst>
              <a:ext uri="{FF2B5EF4-FFF2-40B4-BE49-F238E27FC236}">
                <a16:creationId xmlns:a16="http://schemas.microsoft.com/office/drawing/2014/main" id="{C8C0D162-B14B-B234-1937-DED23D274A9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62299" y="6555035"/>
            <a:ext cx="2018659" cy="1112406"/>
          </a:xfrm>
          <a:prstGeom prst="rect">
            <a:avLst/>
          </a:prstGeom>
        </p:spPr>
      </p:pic>
    </p:spTree>
    <p:extLst>
      <p:ext uri="{BB962C8B-B14F-4D97-AF65-F5344CB8AC3E}">
        <p14:creationId xmlns:p14="http://schemas.microsoft.com/office/powerpoint/2010/main" val="647801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41457" y="146685"/>
            <a:ext cx="10476865" cy="6584697"/>
          </a:xfrm>
          <a:custGeom>
            <a:avLst/>
            <a:gdLst/>
            <a:ahLst/>
            <a:cxnLst/>
            <a:rect l="l" t="t" r="r" b="b"/>
            <a:pathLst>
              <a:path w="10260330" h="6480175">
                <a:moveTo>
                  <a:pt x="0" y="6479997"/>
                </a:moveTo>
                <a:lnTo>
                  <a:pt x="10259999" y="6479997"/>
                </a:lnTo>
                <a:lnTo>
                  <a:pt x="10259999" y="0"/>
                </a:lnTo>
                <a:lnTo>
                  <a:pt x="0" y="0"/>
                </a:lnTo>
                <a:lnTo>
                  <a:pt x="0" y="6479997"/>
                </a:lnTo>
                <a:close/>
              </a:path>
            </a:pathLst>
          </a:custGeom>
          <a:solidFill>
            <a:srgbClr val="FFD530"/>
          </a:solidFill>
        </p:spPr>
        <p:txBody>
          <a:bodyPr wrap="square" lIns="0" tIns="0" rIns="0" bIns="0" rtlCol="0"/>
          <a:lstStyle/>
          <a:p>
            <a:endParaRPr dirty="0"/>
          </a:p>
        </p:txBody>
      </p:sp>
      <p:sp>
        <p:nvSpPr>
          <p:cNvPr id="4" name="object 4"/>
          <p:cNvSpPr txBox="1"/>
          <p:nvPr/>
        </p:nvSpPr>
        <p:spPr>
          <a:xfrm>
            <a:off x="1017006" y="1839579"/>
            <a:ext cx="6153229" cy="646331"/>
          </a:xfrm>
          <a:prstGeom prst="rect">
            <a:avLst/>
          </a:prstGeom>
        </p:spPr>
        <p:txBody>
          <a:bodyPr vert="horz" wrap="square" lIns="0" tIns="43180" rIns="0" bIns="0" rtlCol="0" anchor="t">
            <a:spAutoFit/>
          </a:bodyPr>
          <a:lstStyle/>
          <a:p>
            <a:pPr marL="12700" marR="5080" algn="just">
              <a:lnSpc>
                <a:spcPts val="2200"/>
              </a:lnSpc>
              <a:spcBef>
                <a:spcPts val="340"/>
              </a:spcBef>
            </a:pPr>
            <a:endParaRPr lang="en-US" sz="2000" dirty="0">
              <a:latin typeface="Franklin Gothic Book" panose="020B0503020102020204" pitchFamily="34" charset="0"/>
              <a:cs typeface="Georgia"/>
            </a:endParaRPr>
          </a:p>
          <a:p>
            <a:pPr marL="12700" marR="5080" algn="just">
              <a:lnSpc>
                <a:spcPts val="2200"/>
              </a:lnSpc>
              <a:spcBef>
                <a:spcPts val="340"/>
              </a:spcBef>
            </a:pPr>
            <a:endParaRPr lang="en-GB" sz="2000" dirty="0">
              <a:latin typeface="Franklin Gothic Book" panose="020B0503020102020204" pitchFamily="34" charset="0"/>
              <a:cs typeface="Georgia"/>
            </a:endParaRPr>
          </a:p>
        </p:txBody>
      </p:sp>
      <p:sp>
        <p:nvSpPr>
          <p:cNvPr id="5" name="object 5"/>
          <p:cNvSpPr/>
          <p:nvPr/>
        </p:nvSpPr>
        <p:spPr>
          <a:xfrm>
            <a:off x="7550731" y="2070003"/>
            <a:ext cx="2627213" cy="3033368"/>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7534873" y="3679825"/>
            <a:ext cx="403860" cy="101600"/>
          </a:xfrm>
          <a:custGeom>
            <a:avLst/>
            <a:gdLst/>
            <a:ahLst/>
            <a:cxnLst/>
            <a:rect l="l" t="t" r="r" b="b"/>
            <a:pathLst>
              <a:path w="403859" h="101600">
                <a:moveTo>
                  <a:pt x="393763" y="0"/>
                </a:moveTo>
                <a:lnTo>
                  <a:pt x="384149" y="0"/>
                </a:lnTo>
                <a:lnTo>
                  <a:pt x="383146" y="88"/>
                </a:lnTo>
                <a:lnTo>
                  <a:pt x="156300" y="37507"/>
                </a:lnTo>
                <a:lnTo>
                  <a:pt x="108638" y="46348"/>
                </a:lnTo>
                <a:lnTo>
                  <a:pt x="61211" y="55927"/>
                </a:lnTo>
                <a:lnTo>
                  <a:pt x="9613" y="67475"/>
                </a:lnTo>
                <a:lnTo>
                  <a:pt x="0" y="83019"/>
                </a:lnTo>
                <a:lnTo>
                  <a:pt x="2933" y="95592"/>
                </a:lnTo>
                <a:lnTo>
                  <a:pt x="9994" y="101206"/>
                </a:lnTo>
                <a:lnTo>
                  <a:pt x="19532" y="101206"/>
                </a:lnTo>
                <a:lnTo>
                  <a:pt x="20891" y="101028"/>
                </a:lnTo>
                <a:lnTo>
                  <a:pt x="68763" y="90354"/>
                </a:lnTo>
                <a:lnTo>
                  <a:pt x="115750" y="80871"/>
                </a:lnTo>
                <a:lnTo>
                  <a:pt x="163009" y="72113"/>
                </a:lnTo>
                <a:lnTo>
                  <a:pt x="392620" y="34239"/>
                </a:lnTo>
                <a:lnTo>
                  <a:pt x="396671" y="31724"/>
                </a:lnTo>
                <a:lnTo>
                  <a:pt x="402145" y="24053"/>
                </a:lnTo>
                <a:lnTo>
                  <a:pt x="403237" y="19392"/>
                </a:lnTo>
                <a:lnTo>
                  <a:pt x="402437" y="14744"/>
                </a:lnTo>
                <a:lnTo>
                  <a:pt x="401027" y="6197"/>
                </a:lnTo>
                <a:lnTo>
                  <a:pt x="393763" y="0"/>
                </a:lnTo>
                <a:close/>
              </a:path>
            </a:pathLst>
          </a:custGeom>
          <a:solidFill>
            <a:srgbClr val="000000"/>
          </a:solidFill>
        </p:spPr>
        <p:txBody>
          <a:bodyPr wrap="square" lIns="0" tIns="0" rIns="0" bIns="0" rtlCol="0"/>
          <a:lstStyle/>
          <a:p>
            <a:endParaRPr/>
          </a:p>
        </p:txBody>
      </p:sp>
      <p:sp>
        <p:nvSpPr>
          <p:cNvPr id="7" name="object 7"/>
          <p:cNvSpPr/>
          <p:nvPr/>
        </p:nvSpPr>
        <p:spPr>
          <a:xfrm>
            <a:off x="7534873" y="3393314"/>
            <a:ext cx="383540" cy="45720"/>
          </a:xfrm>
          <a:custGeom>
            <a:avLst/>
            <a:gdLst/>
            <a:ahLst/>
            <a:cxnLst/>
            <a:rect l="l" t="t" r="r" b="b"/>
            <a:pathLst>
              <a:path w="383540" h="45720">
                <a:moveTo>
                  <a:pt x="17640" y="9499"/>
                </a:moveTo>
                <a:lnTo>
                  <a:pt x="8458" y="9499"/>
                </a:lnTo>
                <a:lnTo>
                  <a:pt x="457" y="17310"/>
                </a:lnTo>
                <a:lnTo>
                  <a:pt x="0" y="31254"/>
                </a:lnTo>
                <a:lnTo>
                  <a:pt x="1701" y="35725"/>
                </a:lnTo>
                <a:lnTo>
                  <a:pt x="8115" y="42608"/>
                </a:lnTo>
                <a:lnTo>
                  <a:pt x="12484" y="44602"/>
                </a:lnTo>
                <a:lnTo>
                  <a:pt x="39190" y="45297"/>
                </a:lnTo>
                <a:lnTo>
                  <a:pt x="62128" y="45478"/>
                </a:lnTo>
                <a:lnTo>
                  <a:pt x="100661" y="45034"/>
                </a:lnTo>
                <a:lnTo>
                  <a:pt x="139063" y="43865"/>
                </a:lnTo>
                <a:lnTo>
                  <a:pt x="290037" y="36869"/>
                </a:lnTo>
                <a:lnTo>
                  <a:pt x="327918" y="35709"/>
                </a:lnTo>
                <a:lnTo>
                  <a:pt x="365772" y="35267"/>
                </a:lnTo>
                <a:lnTo>
                  <a:pt x="375488" y="35267"/>
                </a:lnTo>
                <a:lnTo>
                  <a:pt x="383387" y="27355"/>
                </a:lnTo>
                <a:lnTo>
                  <a:pt x="383387" y="10236"/>
                </a:lnTo>
                <a:lnTo>
                  <a:pt x="62128" y="10236"/>
                </a:lnTo>
                <a:lnTo>
                  <a:pt x="39684" y="10048"/>
                </a:lnTo>
                <a:lnTo>
                  <a:pt x="17640" y="9499"/>
                </a:lnTo>
                <a:close/>
              </a:path>
              <a:path w="383540" h="45720">
                <a:moveTo>
                  <a:pt x="375488" y="0"/>
                </a:moveTo>
                <a:lnTo>
                  <a:pt x="365772" y="0"/>
                </a:lnTo>
                <a:lnTo>
                  <a:pt x="327329" y="446"/>
                </a:lnTo>
                <a:lnTo>
                  <a:pt x="288947" y="1619"/>
                </a:lnTo>
                <a:lnTo>
                  <a:pt x="138172" y="8628"/>
                </a:lnTo>
                <a:lnTo>
                  <a:pt x="100225" y="9792"/>
                </a:lnTo>
                <a:lnTo>
                  <a:pt x="62128" y="10236"/>
                </a:lnTo>
                <a:lnTo>
                  <a:pt x="383387" y="10236"/>
                </a:lnTo>
                <a:lnTo>
                  <a:pt x="383387" y="7912"/>
                </a:lnTo>
                <a:lnTo>
                  <a:pt x="375488" y="0"/>
                </a:lnTo>
                <a:close/>
              </a:path>
            </a:pathLst>
          </a:custGeom>
          <a:solidFill>
            <a:srgbClr val="000000"/>
          </a:solidFill>
        </p:spPr>
        <p:txBody>
          <a:bodyPr wrap="square" lIns="0" tIns="0" rIns="0" bIns="0" rtlCol="0"/>
          <a:lstStyle/>
          <a:p>
            <a:endParaRPr/>
          </a:p>
        </p:txBody>
      </p:sp>
      <p:sp>
        <p:nvSpPr>
          <p:cNvPr id="8" name="object 8"/>
          <p:cNvSpPr/>
          <p:nvPr/>
        </p:nvSpPr>
        <p:spPr>
          <a:xfrm>
            <a:off x="7550731" y="3090540"/>
            <a:ext cx="401955" cy="111125"/>
          </a:xfrm>
          <a:custGeom>
            <a:avLst/>
            <a:gdLst/>
            <a:ahLst/>
            <a:cxnLst/>
            <a:rect l="l" t="t" r="r" b="b"/>
            <a:pathLst>
              <a:path w="401954" h="111125">
                <a:moveTo>
                  <a:pt x="19016" y="0"/>
                </a:moveTo>
                <a:lnTo>
                  <a:pt x="9542" y="0"/>
                </a:lnTo>
                <a:lnTo>
                  <a:pt x="2518" y="5346"/>
                </a:lnTo>
                <a:lnTo>
                  <a:pt x="436" y="13055"/>
                </a:lnTo>
                <a:lnTo>
                  <a:pt x="0" y="20022"/>
                </a:lnTo>
                <a:lnTo>
                  <a:pt x="2195" y="26414"/>
                </a:lnTo>
                <a:lnTo>
                  <a:pt x="70670" y="49783"/>
                </a:lnTo>
                <a:lnTo>
                  <a:pt x="126587" y="63432"/>
                </a:lnTo>
                <a:lnTo>
                  <a:pt x="180743" y="75630"/>
                </a:lnTo>
                <a:lnTo>
                  <a:pt x="233258" y="86401"/>
                </a:lnTo>
                <a:lnTo>
                  <a:pt x="284254" y="95770"/>
                </a:lnTo>
                <a:lnTo>
                  <a:pt x="333851" y="103762"/>
                </a:lnTo>
                <a:lnTo>
                  <a:pt x="382896" y="110490"/>
                </a:lnTo>
                <a:lnTo>
                  <a:pt x="383607" y="110540"/>
                </a:lnTo>
                <a:lnTo>
                  <a:pt x="393183" y="110540"/>
                </a:lnTo>
                <a:lnTo>
                  <a:pt x="400702" y="103898"/>
                </a:lnTo>
                <a:lnTo>
                  <a:pt x="401819" y="95084"/>
                </a:lnTo>
                <a:lnTo>
                  <a:pt x="401285" y="88114"/>
                </a:lnTo>
                <a:lnTo>
                  <a:pt x="398225" y="82088"/>
                </a:lnTo>
                <a:lnTo>
                  <a:pt x="393136" y="77645"/>
                </a:lnTo>
                <a:lnTo>
                  <a:pt x="386516" y="75425"/>
                </a:lnTo>
                <a:lnTo>
                  <a:pt x="338902" y="68879"/>
                </a:lnTo>
                <a:lnTo>
                  <a:pt x="290002" y="60994"/>
                </a:lnTo>
                <a:lnTo>
                  <a:pt x="239696" y="51743"/>
                </a:lnTo>
                <a:lnTo>
                  <a:pt x="187867" y="41104"/>
                </a:lnTo>
                <a:lnTo>
                  <a:pt x="134396" y="29052"/>
                </a:lnTo>
                <a:lnTo>
                  <a:pt x="79163" y="15562"/>
                </a:lnTo>
                <a:lnTo>
                  <a:pt x="20552" y="215"/>
                </a:lnTo>
                <a:lnTo>
                  <a:pt x="19016" y="0"/>
                </a:lnTo>
                <a:close/>
              </a:path>
            </a:pathLst>
          </a:custGeom>
          <a:solidFill>
            <a:srgbClr val="000000"/>
          </a:solidFill>
        </p:spPr>
        <p:txBody>
          <a:bodyPr wrap="square" lIns="0" tIns="0" rIns="0" bIns="0" rtlCol="0"/>
          <a:lstStyle/>
          <a:p>
            <a:endParaRPr dirty="0"/>
          </a:p>
        </p:txBody>
      </p:sp>
      <p:sp>
        <p:nvSpPr>
          <p:cNvPr id="11" name="object 2">
            <a:extLst>
              <a:ext uri="{FF2B5EF4-FFF2-40B4-BE49-F238E27FC236}">
                <a16:creationId xmlns:a16="http://schemas.microsoft.com/office/drawing/2014/main" id="{CB11564B-763B-5D34-C294-9A3ED789DB16}"/>
              </a:ext>
            </a:extLst>
          </p:cNvPr>
          <p:cNvSpPr>
            <a:spLocks noGrp="1"/>
          </p:cNvSpPr>
          <p:nvPr>
            <p:ph type="title"/>
          </p:nvPr>
        </p:nvSpPr>
        <p:spPr>
          <a:xfrm>
            <a:off x="433881" y="1473101"/>
            <a:ext cx="6660614" cy="4062651"/>
          </a:xfrm>
          <a:custGeom>
            <a:avLst/>
            <a:gdLst/>
            <a:ahLst/>
            <a:cxnLst/>
            <a:rect l="l" t="t" r="r" b="b"/>
            <a:pathLst>
              <a:path w="10260330" h="6480175">
                <a:moveTo>
                  <a:pt x="0" y="6479997"/>
                </a:moveTo>
                <a:lnTo>
                  <a:pt x="10259999" y="6479997"/>
                </a:lnTo>
                <a:lnTo>
                  <a:pt x="10259999" y="0"/>
                </a:lnTo>
                <a:lnTo>
                  <a:pt x="0" y="0"/>
                </a:lnTo>
                <a:lnTo>
                  <a:pt x="0" y="6479997"/>
                </a:lnTo>
                <a:close/>
              </a:path>
            </a:pathLst>
          </a:custGeom>
          <a:solidFill>
            <a:srgbClr val="FFD530"/>
          </a:solidFill>
        </p:spPr>
        <p:txBody>
          <a:bodyPr wrap="square" lIns="0" tIns="0" rIns="0" bIns="0" rtlCol="0"/>
          <a:lstStyle/>
          <a:p>
            <a:r>
              <a:rPr lang="en-GB" sz="1800" kern="1200" dirty="0">
                <a:solidFill>
                  <a:srgbClr val="000000"/>
                </a:solidFill>
                <a:latin typeface="Franklin Gothic Book" panose="020B0503020102020204" pitchFamily="34" charset="0"/>
                <a:ea typeface="+mn-ea"/>
                <a:cs typeface="+mn-cs"/>
              </a:rPr>
              <a:t>If this sounds like your kind of role, we want to hear from you!</a:t>
            </a:r>
            <a:br>
              <a:rPr kumimoji="0" lang="en-GB" sz="2200" i="0" u="none" strike="noStrike" kern="0" cap="none" spc="-150" normalizeH="0" baseline="0" noProof="0" dirty="0">
                <a:ln>
                  <a:noFill/>
                </a:ln>
                <a:solidFill>
                  <a:srgbClr val="231F20"/>
                </a:solidFill>
                <a:effectLst/>
                <a:uLnTx/>
                <a:uFillTx/>
                <a:latin typeface="Franklin Gothic Book" panose="020B0503020102020204" pitchFamily="34" charset="0"/>
              </a:rPr>
            </a:br>
            <a:br>
              <a:rPr kumimoji="0" lang="en-GB" sz="2200" b="0" i="0" u="none" strike="noStrike" kern="0" cap="none" spc="-150" normalizeH="0" baseline="0" noProof="0" dirty="0">
                <a:ln>
                  <a:noFill/>
                </a:ln>
                <a:solidFill>
                  <a:srgbClr val="231F20"/>
                </a:solidFill>
                <a:effectLst/>
                <a:uLnTx/>
                <a:uFillTx/>
                <a:latin typeface="Franklin Gothic Book" panose="020B0503020102020204" pitchFamily="34" charset="0"/>
              </a:rPr>
            </a:br>
            <a:r>
              <a:rPr lang="en-GB" sz="1800" b="0" kern="1200" dirty="0">
                <a:solidFill>
                  <a:srgbClr val="000000"/>
                </a:solidFill>
                <a:latin typeface="Franklin Gothic Book" panose="020B0503020102020204" pitchFamily="34" charset="0"/>
                <a:ea typeface="+mn-ea"/>
                <a:cs typeface="+mn-cs"/>
              </a:rPr>
              <a:t>For job description and person specification details </a:t>
            </a:r>
            <a:r>
              <a:rPr lang="en-GB" sz="1800" b="0" kern="1200" dirty="0">
                <a:solidFill>
                  <a:srgbClr val="000000"/>
                </a:solidFill>
                <a:latin typeface="Franklin Gothic Book" panose="020B0503020102020204" pitchFamily="34" charset="0"/>
                <a:ea typeface="+mn-ea"/>
                <a:cs typeface="+mn-cs"/>
                <a:hlinkClick r:id="rId3">
                  <a:extLst>
                    <a:ext uri="{A12FA001-AC4F-418D-AE19-62706E023703}">
                      <ahyp:hlinkClr xmlns:ahyp="http://schemas.microsoft.com/office/drawing/2018/hyperlinkcolor" val="tx"/>
                    </a:ext>
                  </a:extLst>
                </a:hlinkClick>
              </a:rPr>
              <a:t>please click here.</a:t>
            </a:r>
            <a:br>
              <a:rPr lang="en-GB" sz="1800" b="0" kern="1200" dirty="0">
                <a:solidFill>
                  <a:srgbClr val="000000"/>
                </a:solidFill>
                <a:latin typeface="Franklin Gothic Book" panose="020B0503020102020204" pitchFamily="34" charset="0"/>
                <a:ea typeface="+mn-ea"/>
                <a:cs typeface="+mn-cs"/>
                <a:hlinkClick r:id="rId3">
                  <a:extLst>
                    <a:ext uri="{A12FA001-AC4F-418D-AE19-62706E023703}">
                      <ahyp:hlinkClr xmlns:ahyp="http://schemas.microsoft.com/office/drawing/2018/hyperlinkcolor" val="tx"/>
                    </a:ext>
                  </a:extLst>
                </a:hlinkClick>
              </a:rPr>
            </a:br>
            <a:br>
              <a:rPr lang="en-GB" sz="1800" b="0" kern="1200" dirty="0">
                <a:solidFill>
                  <a:srgbClr val="000000"/>
                </a:solidFill>
                <a:latin typeface="Franklin Gothic Book" panose="020B0503020102020204" pitchFamily="34" charset="0"/>
                <a:ea typeface="+mn-ea"/>
                <a:cs typeface="+mn-cs"/>
              </a:rPr>
            </a:br>
            <a:r>
              <a:rPr lang="en-US" sz="1800" b="0" kern="1200" dirty="0">
                <a:solidFill>
                  <a:srgbClr val="000000"/>
                </a:solidFill>
                <a:latin typeface="Franklin Gothic Book" panose="020B0503020102020204" pitchFamily="34" charset="0"/>
                <a:ea typeface="+mn-ea"/>
                <a:cs typeface="+mn-cs"/>
              </a:rPr>
              <a:t>Please send your CV and cover letter to </a:t>
            </a:r>
            <a:r>
              <a:rPr lang="en-US" sz="1800" b="0" kern="1200" dirty="0">
                <a:solidFill>
                  <a:srgbClr val="000000"/>
                </a:solidFill>
                <a:latin typeface="Franklin Gothic Book" panose="020B0503020102020204" pitchFamily="34" charset="0"/>
                <a:ea typeface="+mn-ea"/>
                <a:cs typeface="+mn-cs"/>
                <a:hlinkClick r:id="rId4">
                  <a:extLst>
                    <a:ext uri="{A12FA001-AC4F-418D-AE19-62706E023703}">
                      <ahyp:hlinkClr xmlns:ahyp="http://schemas.microsoft.com/office/drawing/2018/hyperlinkcolor" val="tx"/>
                    </a:ext>
                  </a:extLst>
                </a:hlinkClick>
              </a:rPr>
              <a:t>jobs@thinkforward.org.uk </a:t>
            </a:r>
            <a:br>
              <a:rPr lang="en-US" sz="1800" b="0" kern="1200" dirty="0">
                <a:solidFill>
                  <a:srgbClr val="000000"/>
                </a:solidFill>
                <a:latin typeface="Franklin Gothic Book" panose="020B0503020102020204" pitchFamily="34" charset="0"/>
                <a:ea typeface="+mn-ea"/>
                <a:cs typeface="+mn-cs"/>
              </a:rPr>
            </a:br>
            <a:br>
              <a:rPr lang="en-US" sz="1800" b="0" kern="1200" dirty="0">
                <a:solidFill>
                  <a:srgbClr val="000000"/>
                </a:solidFill>
                <a:latin typeface="Franklin Gothic Book" panose="020B0503020102020204" pitchFamily="34" charset="0"/>
                <a:ea typeface="+mn-ea"/>
                <a:cs typeface="+mn-cs"/>
              </a:rPr>
            </a:br>
            <a:r>
              <a:rPr lang="en-US" sz="1800" b="0" kern="1200" dirty="0">
                <a:solidFill>
                  <a:srgbClr val="000000"/>
                </a:solidFill>
                <a:latin typeface="Franklin Gothic Book" panose="020B0503020102020204" pitchFamily="34" charset="0"/>
                <a:ea typeface="+mn-ea"/>
                <a:cs typeface="+mn-cs"/>
              </a:rPr>
              <a:t>Your cover letter should be no more than 2 pages and should outline your suitability for the role as described in the person specification. If you require any reasonable adjustments during the application period, including submitting your application via a telephone call, please email </a:t>
            </a:r>
            <a:r>
              <a:rPr lang="en-US" sz="1800" b="0" kern="1200" dirty="0">
                <a:solidFill>
                  <a:srgbClr val="000000"/>
                </a:solidFill>
                <a:latin typeface="Franklin Gothic Book" panose="020B0503020102020204" pitchFamily="34" charset="0"/>
                <a:ea typeface="+mn-ea"/>
                <a:cs typeface="+mn-cs"/>
                <a:hlinkClick r:id="rId4">
                  <a:extLst>
                    <a:ext uri="{A12FA001-AC4F-418D-AE19-62706E023703}">
                      <ahyp:hlinkClr xmlns:ahyp="http://schemas.microsoft.com/office/drawing/2018/hyperlinkcolor" val="tx"/>
                    </a:ext>
                  </a:extLst>
                </a:hlinkClick>
              </a:rPr>
              <a:t>jobs@thinkforward.org.uk</a:t>
            </a:r>
            <a:r>
              <a:rPr lang="en-US" sz="1800" b="0" kern="1200" dirty="0">
                <a:solidFill>
                  <a:srgbClr val="000000"/>
                </a:solidFill>
                <a:latin typeface="Franklin Gothic Book" panose="020B0503020102020204" pitchFamily="34" charset="0"/>
                <a:ea typeface="+mn-ea"/>
                <a:cs typeface="+mn-cs"/>
              </a:rPr>
              <a:t> so we can make arrangements for you. </a:t>
            </a:r>
            <a:br>
              <a:rPr lang="en-US" sz="1800" b="0" kern="1200" dirty="0">
                <a:solidFill>
                  <a:srgbClr val="000000"/>
                </a:solidFill>
                <a:latin typeface="Franklin Gothic Book" panose="020B0503020102020204" pitchFamily="34" charset="0"/>
                <a:ea typeface="+mn-ea"/>
                <a:cs typeface="+mn-cs"/>
              </a:rPr>
            </a:br>
            <a:br>
              <a:rPr kumimoji="0" lang="en-GB" sz="2200" b="0" i="0" u="none" strike="noStrike" kern="0" cap="none" spc="-150" normalizeH="0" baseline="0" noProof="0" dirty="0">
                <a:ln>
                  <a:noFill/>
                </a:ln>
                <a:solidFill>
                  <a:srgbClr val="231F20"/>
                </a:solidFill>
                <a:effectLst/>
                <a:uLnTx/>
                <a:uFillTx/>
                <a:latin typeface="Franklin Gothic Book" panose="020B0503020102020204" pitchFamily="34" charset="0"/>
              </a:rPr>
            </a:br>
            <a:endParaRPr lang="en-GB" sz="2200" dirty="0">
              <a:latin typeface="Franklin Gothic Book" panose="020B0503020102020204" pitchFamily="34" charset="0"/>
            </a:endParaRPr>
          </a:p>
        </p:txBody>
      </p:sp>
      <p:pic>
        <p:nvPicPr>
          <p:cNvPr id="3" name="Picture 2" descr="A black and white logo with a light bulb and arrow&#10;&#10;AI-generated content may be incorrect.">
            <a:extLst>
              <a:ext uri="{FF2B5EF4-FFF2-40B4-BE49-F238E27FC236}">
                <a16:creationId xmlns:a16="http://schemas.microsoft.com/office/drawing/2014/main" id="{9F1E0F70-E9D6-531D-8B30-04F47A8956E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62299" y="6555035"/>
            <a:ext cx="2018659" cy="1112406"/>
          </a:xfrm>
          <a:prstGeom prst="rect">
            <a:avLst/>
          </a:prstGeom>
        </p:spPr>
      </p:pic>
    </p:spTree>
    <p:extLst>
      <p:ext uri="{BB962C8B-B14F-4D97-AF65-F5344CB8AC3E}">
        <p14:creationId xmlns:p14="http://schemas.microsoft.com/office/powerpoint/2010/main" val="3042993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246601F-BD92-4634-9972-6E2E843F96FE}"/>
              </a:ext>
            </a:extLst>
          </p:cNvPr>
          <p:cNvSpPr txBox="1"/>
          <p:nvPr/>
        </p:nvSpPr>
        <p:spPr>
          <a:xfrm>
            <a:off x="517900" y="1051854"/>
            <a:ext cx="9766131" cy="5370316"/>
          </a:xfrm>
          <a:prstGeom prst="rect">
            <a:avLst/>
          </a:prstGeom>
          <a:noFill/>
        </p:spPr>
        <p:txBody>
          <a:bodyPr wrap="square" lIns="91440" tIns="45720" rIns="91440" bIns="45720" rtlCol="0" anchor="t">
            <a:spAutoFit/>
          </a:bodyPr>
          <a:lstStyle/>
          <a:p>
            <a:endParaRPr lang="en-GB" b="1" dirty="0">
              <a:latin typeface="Franklin Gothic Book" panose="020B0503020102020204" pitchFamily="34" charset="0"/>
            </a:endParaRPr>
          </a:p>
          <a:p>
            <a:r>
              <a:rPr lang="en-US" b="1" dirty="0">
                <a:latin typeface="Franklin Gothic Book" panose="020B0503020102020204" pitchFamily="34" charset="0"/>
              </a:rPr>
              <a:t>Contract: 	Full-time, 9-month fixed term contract</a:t>
            </a:r>
          </a:p>
          <a:p>
            <a:r>
              <a:rPr lang="en-US" b="1" dirty="0">
                <a:latin typeface="Franklin Gothic Book" panose="020B0503020102020204" pitchFamily="34" charset="0"/>
              </a:rPr>
              <a:t>Salary:		From £31,000 per annum</a:t>
            </a:r>
          </a:p>
          <a:p>
            <a:r>
              <a:rPr lang="en-US" b="1" dirty="0">
                <a:latin typeface="Franklin Gothic Book" panose="020B0503020102020204" pitchFamily="34" charset="0"/>
              </a:rPr>
              <a:t>Start Date:              ASAP</a:t>
            </a:r>
          </a:p>
          <a:p>
            <a:r>
              <a:rPr lang="en-GB" b="1" dirty="0">
                <a:latin typeface="Franklin Gothic Book" panose="020B0503020102020204" pitchFamily="34" charset="0"/>
              </a:rPr>
              <a:t>Location:		Central Nottingham</a:t>
            </a:r>
          </a:p>
          <a:p>
            <a:endParaRPr lang="en-GB" b="1" dirty="0">
              <a:latin typeface="Franklin Gothic Book" panose="020B0503020102020204" pitchFamily="34" charset="0"/>
            </a:endParaRPr>
          </a:p>
          <a:p>
            <a:r>
              <a:rPr lang="en-GB" b="1" dirty="0">
                <a:latin typeface="Franklin Gothic Book" panose="020B0503020102020204" pitchFamily="34" charset="0"/>
              </a:rPr>
              <a:t>ThinkForward offer a range of employee benefits including:</a:t>
            </a:r>
            <a:endParaRPr lang="en-US" dirty="0">
              <a:latin typeface="Franklin Gothic Book" panose="020B0503020102020204" pitchFamily="34" charset="0"/>
            </a:endParaRPr>
          </a:p>
          <a:p>
            <a:pPr marL="285750" indent="-285750">
              <a:buFont typeface="Arial" panose="020B0604020202020204" pitchFamily="34" charset="0"/>
              <a:buChar char="•"/>
            </a:pPr>
            <a:r>
              <a:rPr lang="en-US" dirty="0">
                <a:latin typeface="Franklin Gothic Book" panose="020B0503020102020204" pitchFamily="34" charset="0"/>
              </a:rPr>
              <a:t>Pro rata 25 days annual leave</a:t>
            </a:r>
          </a:p>
          <a:p>
            <a:pPr marL="285750" indent="-285750">
              <a:buFont typeface="Arial" panose="020B0604020202020204" pitchFamily="34" charset="0"/>
              <a:buChar char="•"/>
            </a:pPr>
            <a:r>
              <a:rPr lang="en-US" dirty="0">
                <a:latin typeface="Franklin Gothic Book" panose="020B0503020102020204" pitchFamily="34" charset="0"/>
              </a:rPr>
              <a:t>3 additional days’ leave for office closure days between Christmas and new year</a:t>
            </a:r>
          </a:p>
          <a:p>
            <a:pPr marL="285750" indent="-285750">
              <a:buFont typeface="Arial" panose="020B0604020202020204" pitchFamily="34" charset="0"/>
              <a:buChar char="•"/>
            </a:pPr>
            <a:r>
              <a:rPr lang="en-US" dirty="0">
                <a:latin typeface="Franklin Gothic Book" panose="020B0503020102020204" pitchFamily="34" charset="0"/>
              </a:rPr>
              <a:t>Up to 2 days’ leave for volunteering or 4 half days to support wellbeing</a:t>
            </a:r>
          </a:p>
          <a:p>
            <a:pPr marL="285750" indent="-285750">
              <a:buFont typeface="Arial" panose="020B0604020202020204" pitchFamily="34" charset="0"/>
              <a:buChar char="•"/>
            </a:pPr>
            <a:r>
              <a:rPr lang="en-US" dirty="0">
                <a:latin typeface="Franklin Gothic Book" panose="020B0503020102020204" pitchFamily="34" charset="0"/>
              </a:rPr>
              <a:t>A commitment to personal development</a:t>
            </a:r>
          </a:p>
          <a:p>
            <a:pPr marL="285750" indent="-285750">
              <a:buFont typeface="Arial" panose="020B0604020202020204" pitchFamily="34" charset="0"/>
              <a:buChar char="•"/>
            </a:pPr>
            <a:r>
              <a:rPr lang="en-US" dirty="0">
                <a:latin typeface="Franklin Gothic Book" panose="020B0503020102020204" pitchFamily="34" charset="0"/>
              </a:rPr>
              <a:t>4.5% employer pension contributions - 1.5% more than the statutory minimum of 3%</a:t>
            </a:r>
          </a:p>
          <a:p>
            <a:pPr marL="285750" indent="-285750">
              <a:buFont typeface="Arial" panose="020B0604020202020204" pitchFamily="34" charset="0"/>
              <a:buChar char="•"/>
            </a:pPr>
            <a:r>
              <a:rPr lang="en-US" dirty="0">
                <a:latin typeface="Franklin Gothic Book" panose="020B0503020102020204" pitchFamily="34" charset="0"/>
              </a:rPr>
              <a:t>Interest free employee loans</a:t>
            </a:r>
          </a:p>
          <a:p>
            <a:pPr marL="285750" indent="-285750">
              <a:buFont typeface="Arial" panose="020B0604020202020204" pitchFamily="34" charset="0"/>
              <a:buChar char="•"/>
            </a:pPr>
            <a:r>
              <a:rPr lang="en-US" dirty="0">
                <a:latin typeface="Franklin Gothic Book" panose="020B0503020102020204" pitchFamily="34" charset="0"/>
              </a:rPr>
              <a:t>Cycle to work scheme</a:t>
            </a:r>
          </a:p>
          <a:p>
            <a:pPr marL="285750" indent="-285750">
              <a:buFont typeface="Arial" panose="020B0604020202020204" pitchFamily="34" charset="0"/>
              <a:buChar char="•"/>
            </a:pPr>
            <a:r>
              <a:rPr lang="en-US" dirty="0">
                <a:latin typeface="Franklin Gothic Book" panose="020B0503020102020204" pitchFamily="34" charset="0"/>
              </a:rPr>
              <a:t>Employee discounts and rewards scheme</a:t>
            </a:r>
          </a:p>
          <a:p>
            <a:pPr marL="285750" indent="-285750">
              <a:buFont typeface="Arial" panose="020B0604020202020204" pitchFamily="34" charset="0"/>
              <a:buChar char="•"/>
            </a:pPr>
            <a:r>
              <a:rPr lang="en-US" dirty="0">
                <a:latin typeface="Franklin Gothic Book" panose="020B0503020102020204" pitchFamily="34" charset="0"/>
              </a:rPr>
              <a:t>Employee Assistance </a:t>
            </a:r>
            <a:r>
              <a:rPr lang="en-US" dirty="0" err="1">
                <a:latin typeface="Franklin Gothic Book" panose="020B0503020102020204" pitchFamily="34" charset="0"/>
              </a:rPr>
              <a:t>Programme</a:t>
            </a:r>
            <a:endParaRPr lang="en-US" dirty="0">
              <a:latin typeface="Franklin Gothic Book" panose="020B0503020102020204" pitchFamily="34" charset="0"/>
            </a:endParaRPr>
          </a:p>
          <a:p>
            <a:pPr marL="285750" indent="-285750">
              <a:buFont typeface="Arial" panose="020B0604020202020204" pitchFamily="34" charset="0"/>
              <a:buChar char="•"/>
            </a:pPr>
            <a:r>
              <a:rPr lang="en-US" dirty="0">
                <a:latin typeface="Franklin Gothic Book" panose="020B0503020102020204" pitchFamily="34" charset="0"/>
              </a:rPr>
              <a:t>Flexible bank holidays</a:t>
            </a:r>
          </a:p>
          <a:p>
            <a:endParaRPr lang="en-GB" dirty="0">
              <a:latin typeface="Franklin Gothic Book" panose="020B0503020102020204" pitchFamily="34" charset="0"/>
            </a:endParaRPr>
          </a:p>
          <a:p>
            <a:pPr marL="342900" indent="-342900">
              <a:lnSpc>
                <a:spcPct val="114999"/>
              </a:lnSpc>
              <a:buFont typeface="Symbol,Sans-Serif"/>
              <a:buChar char=""/>
            </a:pPr>
            <a:endParaRPr lang="en-GB" dirty="0">
              <a:latin typeface="Franklin Gothic Book" panose="020B0503020102020204" pitchFamily="34" charset="0"/>
              <a:cs typeface="Calibri"/>
            </a:endParaRPr>
          </a:p>
        </p:txBody>
      </p:sp>
      <p:sp>
        <p:nvSpPr>
          <p:cNvPr id="5" name="object 7">
            <a:extLst>
              <a:ext uri="{FF2B5EF4-FFF2-40B4-BE49-F238E27FC236}">
                <a16:creationId xmlns:a16="http://schemas.microsoft.com/office/drawing/2014/main" id="{E26677D5-104E-56DB-1DF6-EFF2CAC6337B}"/>
              </a:ext>
            </a:extLst>
          </p:cNvPr>
          <p:cNvSpPr txBox="1">
            <a:spLocks/>
          </p:cNvSpPr>
          <p:nvPr/>
        </p:nvSpPr>
        <p:spPr>
          <a:xfrm>
            <a:off x="554300" y="476577"/>
            <a:ext cx="5099368" cy="628377"/>
          </a:xfrm>
          <a:prstGeom prst="rect">
            <a:avLst/>
          </a:prstGeom>
        </p:spPr>
        <p:txBody>
          <a:bodyPr vert="horz" wrap="square" lIns="0" tIns="12700" rIns="0" bIns="0" rtlCol="0">
            <a:spAutoFit/>
          </a:bodyPr>
          <a:lstStyle>
            <a:lvl1pPr>
              <a:defRPr sz="7000" b="1" i="0">
                <a:solidFill>
                  <a:schemeClr val="bg1"/>
                </a:solidFill>
                <a:latin typeface="Arial"/>
                <a:ea typeface="+mj-ea"/>
                <a:cs typeface="Arial"/>
              </a:defRPr>
            </a:lvl1pPr>
          </a:lstStyle>
          <a:p>
            <a:pPr marL="12700">
              <a:spcBef>
                <a:spcPts val="100"/>
              </a:spcBef>
            </a:pPr>
            <a:r>
              <a:rPr lang="en-GB" sz="4000" kern="0" spc="-150" dirty="0">
                <a:solidFill>
                  <a:srgbClr val="231F20"/>
                </a:solidFill>
                <a:latin typeface="Franklin Gothic Book" panose="020B0503020102020204" pitchFamily="34" charset="0"/>
              </a:rPr>
              <a:t>The details</a:t>
            </a:r>
            <a:endParaRPr lang="en-GB" sz="4000" kern="0" dirty="0">
              <a:latin typeface="Franklin Gothic Book" panose="020B0503020102020204" pitchFamily="34" charset="0"/>
              <a:cs typeface="Georgia"/>
            </a:endParaRPr>
          </a:p>
        </p:txBody>
      </p:sp>
      <p:pic>
        <p:nvPicPr>
          <p:cNvPr id="2" name="Picture 1" descr="A black and white logo with a light bulb and arrow&#10;&#10;AI-generated content may be incorrect.">
            <a:extLst>
              <a:ext uri="{FF2B5EF4-FFF2-40B4-BE49-F238E27FC236}">
                <a16:creationId xmlns:a16="http://schemas.microsoft.com/office/drawing/2014/main" id="{910DF442-F54C-D533-91A5-17D19CC2B37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62299" y="6555035"/>
            <a:ext cx="2018659" cy="1112406"/>
          </a:xfrm>
          <a:prstGeom prst="rect">
            <a:avLst/>
          </a:prstGeom>
        </p:spPr>
      </p:pic>
    </p:spTree>
    <p:extLst>
      <p:ext uri="{BB962C8B-B14F-4D97-AF65-F5344CB8AC3E}">
        <p14:creationId xmlns:p14="http://schemas.microsoft.com/office/powerpoint/2010/main" val="430954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07772" y="209320"/>
            <a:ext cx="10277856" cy="6448531"/>
          </a:xfrm>
          <a:custGeom>
            <a:avLst/>
            <a:gdLst/>
            <a:ahLst/>
            <a:cxnLst/>
            <a:rect l="l" t="t" r="r" b="b"/>
            <a:pathLst>
              <a:path w="10260330" h="6444615">
                <a:moveTo>
                  <a:pt x="0" y="6444005"/>
                </a:moveTo>
                <a:lnTo>
                  <a:pt x="10259999" y="6444005"/>
                </a:lnTo>
                <a:lnTo>
                  <a:pt x="10259999" y="0"/>
                </a:lnTo>
                <a:lnTo>
                  <a:pt x="0" y="0"/>
                </a:lnTo>
                <a:lnTo>
                  <a:pt x="0" y="6444005"/>
                </a:lnTo>
                <a:close/>
              </a:path>
            </a:pathLst>
          </a:custGeom>
          <a:solidFill>
            <a:srgbClr val="FFD530"/>
          </a:solidFill>
        </p:spPr>
        <p:txBody>
          <a:bodyPr wrap="square" lIns="0" tIns="0" rIns="0" bIns="0" rtlCol="0"/>
          <a:lstStyle/>
          <a:p>
            <a:endParaRPr/>
          </a:p>
        </p:txBody>
      </p:sp>
      <p:sp>
        <p:nvSpPr>
          <p:cNvPr id="3" name="object 3"/>
          <p:cNvSpPr txBox="1">
            <a:spLocks noGrp="1"/>
          </p:cNvSpPr>
          <p:nvPr>
            <p:ph type="title"/>
          </p:nvPr>
        </p:nvSpPr>
        <p:spPr>
          <a:xfrm>
            <a:off x="570652" y="1966774"/>
            <a:ext cx="6615865" cy="1090042"/>
          </a:xfrm>
          <a:prstGeom prst="rect">
            <a:avLst/>
          </a:prstGeom>
        </p:spPr>
        <p:txBody>
          <a:bodyPr vert="horz" wrap="square" lIns="0" tIns="12700" rIns="0" bIns="0" rtlCol="0" anchor="t">
            <a:spAutoFit/>
          </a:bodyPr>
          <a:lstStyle/>
          <a:p>
            <a:pPr marL="12700">
              <a:lnSpc>
                <a:spcPct val="100000"/>
              </a:lnSpc>
              <a:spcBef>
                <a:spcPts val="100"/>
              </a:spcBef>
            </a:pPr>
            <a:r>
              <a:rPr spc="-150" dirty="0">
                <a:solidFill>
                  <a:schemeClr val="tx1"/>
                </a:solidFill>
                <a:latin typeface="Franklin Gothic Book" panose="020B0503020102020204" pitchFamily="34" charset="0"/>
              </a:rPr>
              <a:t>ThinkForward</a:t>
            </a:r>
            <a:endParaRPr lang="en-US" spc="-150" dirty="0">
              <a:solidFill>
                <a:schemeClr val="tx1"/>
              </a:solidFill>
              <a:latin typeface="Franklin Gothic Book" panose="020B0503020102020204" pitchFamily="34" charset="0"/>
            </a:endParaRPr>
          </a:p>
        </p:txBody>
      </p:sp>
      <p:sp>
        <p:nvSpPr>
          <p:cNvPr id="4" name="object 4"/>
          <p:cNvSpPr txBox="1"/>
          <p:nvPr/>
        </p:nvSpPr>
        <p:spPr>
          <a:xfrm>
            <a:off x="643803" y="3078717"/>
            <a:ext cx="5393439" cy="2133918"/>
          </a:xfrm>
          <a:prstGeom prst="rect">
            <a:avLst/>
          </a:prstGeom>
        </p:spPr>
        <p:txBody>
          <a:bodyPr vert="horz" wrap="square" lIns="0" tIns="43180" rIns="0" bIns="0" rtlCol="0">
            <a:spAutoFit/>
          </a:bodyPr>
          <a:lstStyle/>
          <a:p>
            <a:pPr marL="12700" marR="5080">
              <a:lnSpc>
                <a:spcPts val="2200"/>
              </a:lnSpc>
              <a:spcBef>
                <a:spcPts val="340"/>
              </a:spcBef>
            </a:pPr>
            <a:r>
              <a:rPr lang="en-GB" sz="2000" spc="-35" dirty="0">
                <a:solidFill>
                  <a:srgbClr val="231F20"/>
                </a:solidFill>
                <a:latin typeface="Franklin Gothic Book" panose="020B0503020102020204" pitchFamily="34" charset="0"/>
                <a:cs typeface="Georgia"/>
              </a:rPr>
              <a:t>0300 102 4475</a:t>
            </a:r>
            <a:endParaRPr sz="2000" dirty="0">
              <a:latin typeface="Franklin Gothic Book" panose="020B0503020102020204" pitchFamily="34" charset="0"/>
              <a:cs typeface="Georgia"/>
            </a:endParaRPr>
          </a:p>
          <a:p>
            <a:pPr marL="12700" marR="119380">
              <a:lnSpc>
                <a:spcPts val="2200"/>
              </a:lnSpc>
              <a:spcBef>
                <a:spcPts val="900"/>
              </a:spcBef>
            </a:pPr>
            <a:r>
              <a:rPr sz="2000" b="1" spc="-15" dirty="0">
                <a:solidFill>
                  <a:srgbClr val="231F20"/>
                </a:solidFill>
                <a:latin typeface="Franklin Gothic Book" panose="020B0503020102020204" pitchFamily="34" charset="0"/>
                <a:cs typeface="Georgia"/>
                <a:hlinkClick r:id="rId2"/>
              </a:rPr>
              <a:t>info@thinkforward.org.uk </a:t>
            </a:r>
            <a:r>
              <a:rPr sz="2000" b="1" spc="-15" dirty="0">
                <a:solidFill>
                  <a:srgbClr val="231F20"/>
                </a:solidFill>
                <a:latin typeface="Franklin Gothic Book" panose="020B0503020102020204" pitchFamily="34" charset="0"/>
                <a:cs typeface="Georgia"/>
              </a:rPr>
              <a:t> </a:t>
            </a:r>
            <a:r>
              <a:rPr sz="2000" b="1" spc="-15" dirty="0">
                <a:solidFill>
                  <a:srgbClr val="231F20"/>
                </a:solidFill>
                <a:latin typeface="Franklin Gothic Book" panose="020B0503020102020204" pitchFamily="34" charset="0"/>
                <a:cs typeface="Georgia"/>
                <a:hlinkClick r:id="rId3"/>
              </a:rPr>
              <a:t>www.thinkforward.org.uk</a:t>
            </a:r>
            <a:endParaRPr lang="en-GB" sz="2000" b="1" spc="-15" dirty="0">
              <a:solidFill>
                <a:srgbClr val="231F20"/>
              </a:solidFill>
              <a:latin typeface="Franklin Gothic Book" panose="020B0503020102020204" pitchFamily="34" charset="0"/>
              <a:cs typeface="Georgia"/>
            </a:endParaRPr>
          </a:p>
          <a:p>
            <a:pPr marL="12700">
              <a:lnSpc>
                <a:spcPts val="2160"/>
              </a:lnSpc>
            </a:pPr>
            <a:br>
              <a:rPr lang="en-GB" sz="2000" b="1" spc="-5" dirty="0">
                <a:solidFill>
                  <a:srgbClr val="231F20"/>
                </a:solidFill>
                <a:latin typeface="Franklin Gothic Book" panose="020B0503020102020204" pitchFamily="34" charset="0"/>
                <a:cs typeface="Georgia"/>
              </a:rPr>
            </a:br>
            <a:r>
              <a:rPr lang="en-GB" sz="2000" b="1" spc="-5" dirty="0">
                <a:solidFill>
                  <a:srgbClr val="231F20"/>
                </a:solidFill>
                <a:latin typeface="Franklin Gothic Book" panose="020B0503020102020204" pitchFamily="34" charset="0"/>
                <a:cs typeface="Georgia"/>
              </a:rPr>
              <a:t>Bluesky: </a:t>
            </a:r>
            <a:r>
              <a:rPr lang="en-GB" sz="2000" b="1" spc="-5" dirty="0">
                <a:solidFill>
                  <a:srgbClr val="231F20"/>
                </a:solidFill>
                <a:latin typeface="Franklin Gothic Book" panose="020B0503020102020204" pitchFamily="34" charset="0"/>
                <a:cs typeface="Georgia"/>
                <a:hlinkClick r:id="rId4"/>
              </a:rPr>
              <a:t>@thinkforwarduk.bsky.social</a:t>
            </a:r>
            <a:endParaRPr lang="en-GB" sz="2000" b="1" spc="-5" dirty="0">
              <a:solidFill>
                <a:srgbClr val="231F20"/>
              </a:solidFill>
              <a:latin typeface="Franklin Gothic Book" panose="020B0503020102020204" pitchFamily="34" charset="0"/>
              <a:cs typeface="Georgia"/>
            </a:endParaRPr>
          </a:p>
          <a:p>
            <a:pPr marL="12700">
              <a:lnSpc>
                <a:spcPts val="2160"/>
              </a:lnSpc>
            </a:pPr>
            <a:r>
              <a:rPr lang="en-GB" sz="2000" b="1" spc="-5" dirty="0">
                <a:solidFill>
                  <a:srgbClr val="231F20"/>
                </a:solidFill>
                <a:latin typeface="Franklin Gothic Book" panose="020B0503020102020204" pitchFamily="34" charset="0"/>
                <a:cs typeface="Georgia"/>
              </a:rPr>
              <a:t>Instagram: </a:t>
            </a:r>
            <a:r>
              <a:rPr lang="en-GB" sz="2000" b="1" spc="-5" dirty="0">
                <a:solidFill>
                  <a:srgbClr val="231F20"/>
                </a:solidFill>
                <a:latin typeface="Franklin Gothic Book" panose="020B0503020102020204" pitchFamily="34" charset="0"/>
                <a:cs typeface="Georgia"/>
                <a:hlinkClick r:id="rId5"/>
              </a:rPr>
              <a:t>@thinkforwarduk</a:t>
            </a:r>
            <a:endParaRPr lang="en-GB" sz="2000" b="1" spc="-5" dirty="0">
              <a:solidFill>
                <a:srgbClr val="231F20"/>
              </a:solidFill>
              <a:latin typeface="Franklin Gothic Book" panose="020B0503020102020204" pitchFamily="34" charset="0"/>
              <a:cs typeface="Georgia"/>
            </a:endParaRPr>
          </a:p>
          <a:p>
            <a:pPr marL="12700">
              <a:lnSpc>
                <a:spcPts val="2160"/>
              </a:lnSpc>
            </a:pPr>
            <a:r>
              <a:rPr lang="en-GB" sz="2000" b="1" spc="-5" dirty="0">
                <a:solidFill>
                  <a:srgbClr val="231F20"/>
                </a:solidFill>
                <a:latin typeface="Franklin Gothic Book" panose="020B0503020102020204" pitchFamily="34" charset="0"/>
                <a:cs typeface="Georgia"/>
              </a:rPr>
              <a:t>LinkedIn: </a:t>
            </a:r>
            <a:r>
              <a:rPr lang="en-GB" sz="2000" b="1" spc="-5" dirty="0" err="1">
                <a:solidFill>
                  <a:srgbClr val="231F20"/>
                </a:solidFill>
                <a:latin typeface="Franklin Gothic Book" panose="020B0503020102020204" pitchFamily="34" charset="0"/>
                <a:cs typeface="Georgia"/>
                <a:hlinkClick r:id="rId6"/>
              </a:rPr>
              <a:t>thinkforward-uk</a:t>
            </a:r>
            <a:endParaRPr sz="2000" dirty="0">
              <a:latin typeface="Franklin Gothic Book" panose="020B0503020102020204" pitchFamily="34" charset="0"/>
              <a:cs typeface="Georgia"/>
            </a:endParaRPr>
          </a:p>
        </p:txBody>
      </p:sp>
      <p:sp>
        <p:nvSpPr>
          <p:cNvPr id="5" name="object 5"/>
          <p:cNvSpPr txBox="1"/>
          <p:nvPr/>
        </p:nvSpPr>
        <p:spPr>
          <a:xfrm>
            <a:off x="643804" y="5839957"/>
            <a:ext cx="6182688" cy="445443"/>
          </a:xfrm>
          <a:prstGeom prst="rect">
            <a:avLst/>
          </a:prstGeom>
        </p:spPr>
        <p:txBody>
          <a:bodyPr vert="horz" wrap="square" lIns="0" tIns="10160" rIns="0" bIns="0" rtlCol="0">
            <a:spAutoFit/>
          </a:bodyPr>
          <a:lstStyle/>
          <a:p>
            <a:pPr marL="12700" marR="5080">
              <a:lnSpc>
                <a:spcPct val="101800"/>
              </a:lnSpc>
              <a:spcBef>
                <a:spcPts val="80"/>
              </a:spcBef>
            </a:pPr>
            <a:r>
              <a:rPr sz="1400" dirty="0">
                <a:solidFill>
                  <a:srgbClr val="231F20"/>
                </a:solidFill>
                <a:latin typeface="Franklin Gothic Book" panose="020B0503020102020204" pitchFamily="34" charset="0"/>
                <a:cs typeface="Georgia"/>
              </a:rPr>
              <a:t>ThinkForward is a </a:t>
            </a:r>
            <a:r>
              <a:rPr sz="1400" spc="0" dirty="0">
                <a:solidFill>
                  <a:srgbClr val="231F20"/>
                </a:solidFill>
                <a:latin typeface="Franklin Gothic Book" panose="020B0503020102020204" pitchFamily="34" charset="0"/>
                <a:cs typeface="Georgia"/>
              </a:rPr>
              <a:t>charity</a:t>
            </a:r>
            <a:r>
              <a:rPr sz="1400" spc="-145" dirty="0">
                <a:solidFill>
                  <a:srgbClr val="231F20"/>
                </a:solidFill>
                <a:latin typeface="Franklin Gothic Book" panose="020B0503020102020204" pitchFamily="34" charset="0"/>
                <a:cs typeface="Georgia"/>
              </a:rPr>
              <a:t> </a:t>
            </a:r>
            <a:r>
              <a:rPr sz="1400" spc="-5" dirty="0">
                <a:solidFill>
                  <a:srgbClr val="231F20"/>
                </a:solidFill>
                <a:latin typeface="Franklin Gothic Book" panose="020B0503020102020204" pitchFamily="34" charset="0"/>
                <a:cs typeface="Georgia"/>
              </a:rPr>
              <a:t>registered </a:t>
            </a:r>
            <a:r>
              <a:rPr sz="1400" spc="0" dirty="0">
                <a:solidFill>
                  <a:srgbClr val="231F20"/>
                </a:solidFill>
                <a:latin typeface="Franklin Gothic Book" panose="020B0503020102020204" pitchFamily="34" charset="0"/>
                <a:cs typeface="Georgia"/>
              </a:rPr>
              <a:t>with </a:t>
            </a:r>
            <a:r>
              <a:rPr sz="1400" dirty="0">
                <a:solidFill>
                  <a:srgbClr val="231F20"/>
                </a:solidFill>
                <a:latin typeface="Franklin Gothic Book" panose="020B0503020102020204" pitchFamily="34" charset="0"/>
                <a:cs typeface="Georgia"/>
              </a:rPr>
              <a:t>the </a:t>
            </a:r>
            <a:r>
              <a:rPr sz="1400" spc="0" dirty="0">
                <a:solidFill>
                  <a:srgbClr val="231F20"/>
                </a:solidFill>
                <a:latin typeface="Franklin Gothic Book" panose="020B0503020102020204" pitchFamily="34" charset="0"/>
                <a:cs typeface="Georgia"/>
              </a:rPr>
              <a:t>Charity</a:t>
            </a:r>
            <a:r>
              <a:rPr sz="1400" spc="-150" dirty="0">
                <a:solidFill>
                  <a:srgbClr val="231F20"/>
                </a:solidFill>
                <a:latin typeface="Franklin Gothic Book" panose="020B0503020102020204" pitchFamily="34" charset="0"/>
                <a:cs typeface="Georgia"/>
              </a:rPr>
              <a:t> </a:t>
            </a:r>
            <a:r>
              <a:rPr sz="1400" spc="-5" dirty="0">
                <a:solidFill>
                  <a:srgbClr val="231F20"/>
                </a:solidFill>
                <a:latin typeface="Franklin Gothic Book" panose="020B0503020102020204" pitchFamily="34" charset="0"/>
                <a:cs typeface="Georgia"/>
              </a:rPr>
              <a:t>Commission.</a:t>
            </a:r>
            <a:endParaRPr sz="1400" dirty="0">
              <a:latin typeface="Franklin Gothic Book" panose="020B0503020102020204" pitchFamily="34" charset="0"/>
              <a:cs typeface="Georgia"/>
            </a:endParaRPr>
          </a:p>
          <a:p>
            <a:pPr marL="12700">
              <a:lnSpc>
                <a:spcPct val="100000"/>
              </a:lnSpc>
              <a:spcBef>
                <a:spcPts val="20"/>
              </a:spcBef>
            </a:pPr>
            <a:r>
              <a:rPr sz="1400" spc="-5" dirty="0">
                <a:solidFill>
                  <a:srgbClr val="231F20"/>
                </a:solidFill>
                <a:latin typeface="Franklin Gothic Book" panose="020B0503020102020204" pitchFamily="34" charset="0"/>
                <a:cs typeface="Georgia"/>
              </a:rPr>
              <a:t>Registration number</a:t>
            </a:r>
            <a:r>
              <a:rPr sz="1400" spc="-85" dirty="0">
                <a:solidFill>
                  <a:srgbClr val="231F20"/>
                </a:solidFill>
                <a:latin typeface="Franklin Gothic Book" panose="020B0503020102020204" pitchFamily="34" charset="0"/>
                <a:cs typeface="Georgia"/>
              </a:rPr>
              <a:t> </a:t>
            </a:r>
            <a:r>
              <a:rPr sz="1400" spc="-5" dirty="0">
                <a:solidFill>
                  <a:srgbClr val="231F20"/>
                </a:solidFill>
                <a:latin typeface="Franklin Gothic Book" panose="020B0503020102020204" pitchFamily="34" charset="0"/>
                <a:cs typeface="Georgia"/>
              </a:rPr>
              <a:t>1152862.</a:t>
            </a:r>
            <a:endParaRPr sz="1400" dirty="0">
              <a:latin typeface="Franklin Gothic Book" panose="020B0503020102020204" pitchFamily="34" charset="0"/>
              <a:cs typeface="Georgia"/>
            </a:endParaRPr>
          </a:p>
        </p:txBody>
      </p:sp>
      <p:pic>
        <p:nvPicPr>
          <p:cNvPr id="9" name="Picture 8" descr="A yellow light bulb with arrow pointing up&#10;&#10;AI-generated content may be incorrect.">
            <a:extLst>
              <a:ext uri="{FF2B5EF4-FFF2-40B4-BE49-F238E27FC236}">
                <a16:creationId xmlns:a16="http://schemas.microsoft.com/office/drawing/2014/main" id="{7EBFEF45-55AA-3197-3930-5E8B588A14B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813493" y="6659612"/>
            <a:ext cx="1639083" cy="90323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31F2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34afcfbd-7047-43da-9c47-80e409efef71">Published</Statu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7944BA0D5A5114097578C29DD655343" ma:contentTypeVersion="13" ma:contentTypeDescription="Create a new document." ma:contentTypeScope="" ma:versionID="bc7131aefb79c476f9dad45fac7b39a8">
  <xsd:schema xmlns:xsd="http://www.w3.org/2001/XMLSchema" xmlns:xs="http://www.w3.org/2001/XMLSchema" xmlns:p="http://schemas.microsoft.com/office/2006/metadata/properties" xmlns:ns2="34afcfbd-7047-43da-9c47-80e409efef71" xmlns:ns3="df426c6f-dfb7-4e1e-9216-0ba0e5d7e8d4" targetNamespace="http://schemas.microsoft.com/office/2006/metadata/properties" ma:root="true" ma:fieldsID="0c73f57bfb6250998419df32ab34f87c" ns2:_="" ns3:_="">
    <xsd:import namespace="34afcfbd-7047-43da-9c47-80e409efef71"/>
    <xsd:import namespace="df426c6f-dfb7-4e1e-9216-0ba0e5d7e8d4"/>
    <xsd:element name="properties">
      <xsd:complexType>
        <xsd:sequence>
          <xsd:element name="documentManagement">
            <xsd:complexType>
              <xsd:all>
                <xsd:element ref="ns2:Status" minOccurs="0"/>
                <xsd:element ref="ns2:MediaServiceMetadata" minOccurs="0"/>
                <xsd:element ref="ns2:MediaServiceFastMetadata" minOccurs="0"/>
                <xsd:element ref="ns3:SharedWithUsers" minOccurs="0"/>
                <xsd:element ref="ns3:SharedWithDetails" minOccurs="0"/>
                <xsd:element ref="ns2:MediaServiceAutoTags" minOccurs="0"/>
                <xsd:element ref="ns2:MediaServiceDateTaken" minOccurs="0"/>
                <xsd:element ref="ns2:MediaServiceLocation" minOccurs="0"/>
                <xsd:element ref="ns2:MediaServiceOCR" minOccurs="0"/>
                <xsd:element ref="ns2:MediaServiceEventHashCode" minOccurs="0"/>
                <xsd:element ref="ns2:MediaServiceGenerationTim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afcfbd-7047-43da-9c47-80e409efef71" elementFormDefault="qualified">
    <xsd:import namespace="http://schemas.microsoft.com/office/2006/documentManagement/types"/>
    <xsd:import namespace="http://schemas.microsoft.com/office/infopath/2007/PartnerControls"/>
    <xsd:element name="Status" ma:index="8" nillable="true" ma:displayName="Status" ma:default="Published" ma:description="Status" ma:internalName="Status">
      <xsd:simpleType>
        <xsd:restriction base="dms:Choice">
          <xsd:enumeration value="Published"/>
          <xsd:enumeration value="Archive"/>
          <xsd:enumeration value="Draft"/>
        </xsd:restriction>
      </xsd:simpleType>
    </xsd:element>
    <xsd:element name="MediaServiceMetadata" ma:index="9" nillable="true" ma:displayName="MediaServiceMetadata" ma:description="" ma:hidden="true" ma:internalName="MediaServiceMetadata" ma:readOnly="true">
      <xsd:simpleType>
        <xsd:restriction base="dms:Note"/>
      </xsd:simpleType>
    </xsd:element>
    <xsd:element name="MediaServiceFastMetadata" ma:index="10"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description="" ma:internalName="MediaServiceAutoTags" ma:readOnly="true">
      <xsd:simpleType>
        <xsd:restriction base="dms:Text"/>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Location" ma:index="15" nillable="true" ma:displayName="MediaServiceLocation" ma:descrip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f426c6f-dfb7-4e1e-9216-0ba0e5d7e8d4" elementFormDefault="qualified">
    <xsd:import namespace="http://schemas.microsoft.com/office/2006/documentManagement/types"/>
    <xsd:import namespace="http://schemas.microsoft.com/office/infopath/2007/PartnerControls"/>
    <xsd:element name="SharedWithUsers" ma:index="11"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BDE089-DDEA-4858-AD9C-7A151BBFFFC6}">
  <ds:schemaRefs>
    <ds:schemaRef ds:uri="http://purl.org/dc/elements/1.1/"/>
    <ds:schemaRef ds:uri="http://purl.org/dc/terms/"/>
    <ds:schemaRef ds:uri="34afcfbd-7047-43da-9c47-80e409efef71"/>
    <ds:schemaRef ds:uri="df426c6f-dfb7-4e1e-9216-0ba0e5d7e8d4"/>
    <ds:schemaRef ds:uri="http://schemas.microsoft.com/office/infopath/2007/PartnerControls"/>
    <ds:schemaRef ds:uri="http://schemas.openxmlformats.org/package/2006/metadata/core-properties"/>
    <ds:schemaRef ds:uri="http://schemas.microsoft.com/office/2006/documentManagement/types"/>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4F7D05A3-AF8F-430E-82D4-193A9E22C813}">
  <ds:schemaRefs>
    <ds:schemaRef ds:uri="http://schemas.microsoft.com/sharepoint/v3/contenttype/forms"/>
  </ds:schemaRefs>
</ds:datastoreItem>
</file>

<file path=customXml/itemProps3.xml><?xml version="1.0" encoding="utf-8"?>
<ds:datastoreItem xmlns:ds="http://schemas.openxmlformats.org/officeDocument/2006/customXml" ds:itemID="{9AAE2498-2C67-493C-94A7-E5306F9BBD0C}">
  <ds:schemaRefs>
    <ds:schemaRef ds:uri="34afcfbd-7047-43da-9c47-80e409efef71"/>
    <ds:schemaRef ds:uri="df426c6f-dfb7-4e1e-9216-0ba0e5d7e8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1343</TotalTime>
  <Words>1345</Words>
  <Application>Microsoft Office PowerPoint</Application>
  <PresentationFormat>Custom</PresentationFormat>
  <Paragraphs>79</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Franklin Gothic Book</vt:lpstr>
      <vt:lpstr>Georgia</vt:lpstr>
      <vt:lpstr>Symbol,Sans-Serif</vt:lpstr>
      <vt:lpstr>Office Theme</vt:lpstr>
      <vt:lpstr>ThinkForward Progression Coach – Nottingham, Maternity Leave Cover </vt:lpstr>
      <vt:lpstr>About ThinkForward</vt:lpstr>
      <vt:lpstr>Our values</vt:lpstr>
      <vt:lpstr>EDI Manifesto</vt:lpstr>
      <vt:lpstr>PowerPoint Presentation</vt:lpstr>
      <vt:lpstr>About our programmes</vt:lpstr>
      <vt:lpstr>About our programmes</vt:lpstr>
      <vt:lpstr>About our programmes</vt:lpstr>
      <vt:lpstr>About the role</vt:lpstr>
      <vt:lpstr>If this sounds like your kind of role, we want to hear from you!  For job description and person specification details please click here.  Please send your CV and cover letter to jobs@thinkforward.org.uk   Your cover letter should be no more than 2 pages and should outline your suitability for the role as described in the person specification. If you require any reasonable adjustments during the application period, including submitting your application via a telephone call, please email jobs@thinkforward.org.uk so we can make arrangements for you.   </vt:lpstr>
      <vt:lpstr>PowerPoint Presentation</vt:lpstr>
      <vt:lpstr>ThinkForward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ThinkForward</dc:title>
  <dc:creator>Jo Pike</dc:creator>
  <cp:lastModifiedBy>Stella Nicholson</cp:lastModifiedBy>
  <cp:revision>122</cp:revision>
  <cp:lastPrinted>2017-10-11T10:00:45Z</cp:lastPrinted>
  <dcterms:created xsi:type="dcterms:W3CDTF">2017-10-10T11:23:01Z</dcterms:created>
  <dcterms:modified xsi:type="dcterms:W3CDTF">2026-10-22T10:11:42Z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2017-08-01T00:00:00Z</vt:filetime>
  </property>
  <property fmtid="{D5CDD505-2E9C-101B-9397-08002B2CF9AE}" pid="3" name="Creator">
    <vt:lpwstr>Adobe InDesign CC 2017 (Macintosh)</vt:lpwstr>
  </property>
  <property fmtid="{D5CDD505-2E9C-101B-9397-08002B2CF9AE}" pid="4" name="LastSaved">
    <vt:filetime>2017-10-10T00:00:00Z</vt:filetime>
  </property>
  <property fmtid="{D5CDD505-2E9C-101B-9397-08002B2CF9AE}" pid="5" name="ContentTypeId">
    <vt:lpwstr>0x01010017944BA0D5A5114097578C29DD655343</vt:lpwstr>
  </property>
</Properties>
</file>